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  <p:sldId id="375" r:id="rId125"/>
    <p:sldId id="376" r:id="rId126"/>
    <p:sldId id="377" r:id="rId127"/>
    <p:sldId id="378" r:id="rId128"/>
    <p:sldId id="379" r:id="rId129"/>
    <p:sldId id="380" r:id="rId130"/>
    <p:sldId id="381" r:id="rId131"/>
    <p:sldId id="382" r:id="rId132"/>
    <p:sldId id="383" r:id="rId133"/>
    <p:sldId id="384" r:id="rId134"/>
    <p:sldId id="385" r:id="rId135"/>
    <p:sldId id="386" r:id="rId136"/>
    <p:sldId id="387" r:id="rId137"/>
    <p:sldId id="388" r:id="rId138"/>
    <p:sldId id="389" r:id="rId139"/>
    <p:sldId id="390" r:id="rId140"/>
    <p:sldId id="391" r:id="rId141"/>
    <p:sldId id="392" r:id="rId142"/>
    <p:sldId id="393" r:id="rId143"/>
    <p:sldId id="394" r:id="rId144"/>
    <p:sldId id="395" r:id="rId145"/>
    <p:sldId id="396" r:id="rId146"/>
    <p:sldId id="397" r:id="rId147"/>
    <p:sldId id="398" r:id="rId148"/>
    <p:sldId id="399" r:id="rId149"/>
    <p:sldId id="400" r:id="rId150"/>
    <p:sldId id="401" r:id="rId151"/>
    <p:sldId id="402" r:id="rId152"/>
    <p:sldId id="403" r:id="rId153"/>
    <p:sldId id="404" r:id="rId154"/>
    <p:sldId id="405" r:id="rId155"/>
    <p:sldId id="406" r:id="rId156"/>
    <p:sldId id="407" r:id="rId157"/>
    <p:sldId id="408" r:id="rId158"/>
    <p:sldId id="409" r:id="rId159"/>
    <p:sldId id="410" r:id="rId160"/>
    <p:sldId id="411" r:id="rId161"/>
    <p:sldId id="412" r:id="rId162"/>
    <p:sldId id="413" r:id="rId163"/>
    <p:sldId id="414" r:id="rId164"/>
    <p:sldId id="415" r:id="rId165"/>
    <p:sldId id="416" r:id="rId166"/>
    <p:sldId id="417" r:id="rId167"/>
    <p:sldId id="418" r:id="rId168"/>
    <p:sldId id="419" r:id="rId169"/>
    <p:sldId id="420" r:id="rId170"/>
    <p:sldId id="421" r:id="rId171"/>
    <p:sldId id="422" r:id="rId172"/>
    <p:sldId id="423" r:id="rId173"/>
    <p:sldId id="424" r:id="rId174"/>
    <p:sldId id="425" r:id="rId175"/>
    <p:sldId id="426" r:id="rId176"/>
    <p:sldId id="427" r:id="rId177"/>
    <p:sldId id="428" r:id="rId178"/>
    <p:sldId id="429" r:id="rId179"/>
    <p:sldId id="430" r:id="rId180"/>
    <p:sldId id="431" r:id="rId181"/>
    <p:sldId id="432" r:id="rId182"/>
    <p:sldId id="433" r:id="rId183"/>
    <p:sldId id="434" r:id="rId184"/>
    <p:sldId id="435" r:id="rId185"/>
    <p:sldId id="436" r:id="rId186"/>
    <p:sldId id="437" r:id="rId187"/>
    <p:sldId id="438" r:id="rId188"/>
    <p:sldId id="439" r:id="rId189"/>
    <p:sldId id="440" r:id="rId190"/>
  </p:sldIdLst>
  <p:sldSz cx="7556500" cy="10680700"/>
  <p:notesSz cx="7556500" cy="10680700"/>
  <p:embeddedFontLst>
    <p:embeddedFont>
      <p:font typeface="SKSQLF+MalgunGothicBold"/>
      <p:regular r:id="rId191"/>
    </p:embeddedFont>
    <p:embeddedFont>
      <p:font typeface="QCOLLM+MalgunGothic"/>
      <p:regular r:id="rId192"/>
    </p:embeddedFont>
    <p:embeddedFont>
      <p:font typeface="TFMVGP+Haansoft Batang"/>
      <p:regular r:id="rId193"/>
    </p:embeddedFont>
    <p:embeddedFont>
      <p:font typeface="VBBPNV+Wingdings-Regular"/>
      <p:regular r:id="rId194"/>
    </p:embeddedFont>
    <p:embeddedFont>
      <p:font typeface="KPVIFD+HCRDotum"/>
      <p:regular r:id="rId195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00" Type="http://schemas.openxmlformats.org/officeDocument/2006/relationships/slide" Target="slides/slide95.xml" /><Relationship Id="rId101" Type="http://schemas.openxmlformats.org/officeDocument/2006/relationships/slide" Target="slides/slide96.xml" /><Relationship Id="rId102" Type="http://schemas.openxmlformats.org/officeDocument/2006/relationships/slide" Target="slides/slide97.xml" /><Relationship Id="rId103" Type="http://schemas.openxmlformats.org/officeDocument/2006/relationships/slide" Target="slides/slide98.xml" /><Relationship Id="rId104" Type="http://schemas.openxmlformats.org/officeDocument/2006/relationships/slide" Target="slides/slide99.xml" /><Relationship Id="rId105" Type="http://schemas.openxmlformats.org/officeDocument/2006/relationships/slide" Target="slides/slide100.xml" /><Relationship Id="rId106" Type="http://schemas.openxmlformats.org/officeDocument/2006/relationships/slide" Target="slides/slide101.xml" /><Relationship Id="rId107" Type="http://schemas.openxmlformats.org/officeDocument/2006/relationships/slide" Target="slides/slide102.xml" /><Relationship Id="rId108" Type="http://schemas.openxmlformats.org/officeDocument/2006/relationships/slide" Target="slides/slide103.xml" /><Relationship Id="rId109" Type="http://schemas.openxmlformats.org/officeDocument/2006/relationships/slide" Target="slides/slide104.xml" /><Relationship Id="rId11" Type="http://schemas.openxmlformats.org/officeDocument/2006/relationships/slide" Target="slides/slide6.xml" /><Relationship Id="rId110" Type="http://schemas.openxmlformats.org/officeDocument/2006/relationships/slide" Target="slides/slide105.xml" /><Relationship Id="rId111" Type="http://schemas.openxmlformats.org/officeDocument/2006/relationships/slide" Target="slides/slide106.xml" /><Relationship Id="rId112" Type="http://schemas.openxmlformats.org/officeDocument/2006/relationships/slide" Target="slides/slide107.xml" /><Relationship Id="rId113" Type="http://schemas.openxmlformats.org/officeDocument/2006/relationships/slide" Target="slides/slide108.xml" /><Relationship Id="rId114" Type="http://schemas.openxmlformats.org/officeDocument/2006/relationships/slide" Target="slides/slide109.xml" /><Relationship Id="rId115" Type="http://schemas.openxmlformats.org/officeDocument/2006/relationships/slide" Target="slides/slide110.xml" /><Relationship Id="rId116" Type="http://schemas.openxmlformats.org/officeDocument/2006/relationships/slide" Target="slides/slide111.xml" /><Relationship Id="rId117" Type="http://schemas.openxmlformats.org/officeDocument/2006/relationships/slide" Target="slides/slide112.xml" /><Relationship Id="rId118" Type="http://schemas.openxmlformats.org/officeDocument/2006/relationships/slide" Target="slides/slide113.xml" /><Relationship Id="rId119" Type="http://schemas.openxmlformats.org/officeDocument/2006/relationships/slide" Target="slides/slide114.xml" /><Relationship Id="rId12" Type="http://schemas.openxmlformats.org/officeDocument/2006/relationships/slide" Target="slides/slide7.xml" /><Relationship Id="rId120" Type="http://schemas.openxmlformats.org/officeDocument/2006/relationships/slide" Target="slides/slide115.xml" /><Relationship Id="rId121" Type="http://schemas.openxmlformats.org/officeDocument/2006/relationships/slide" Target="slides/slide116.xml" /><Relationship Id="rId122" Type="http://schemas.openxmlformats.org/officeDocument/2006/relationships/slide" Target="slides/slide117.xml" /><Relationship Id="rId123" Type="http://schemas.openxmlformats.org/officeDocument/2006/relationships/slide" Target="slides/slide118.xml" /><Relationship Id="rId124" Type="http://schemas.openxmlformats.org/officeDocument/2006/relationships/slide" Target="slides/slide119.xml" /><Relationship Id="rId125" Type="http://schemas.openxmlformats.org/officeDocument/2006/relationships/slide" Target="slides/slide120.xml" /><Relationship Id="rId126" Type="http://schemas.openxmlformats.org/officeDocument/2006/relationships/slide" Target="slides/slide121.xml" /><Relationship Id="rId127" Type="http://schemas.openxmlformats.org/officeDocument/2006/relationships/slide" Target="slides/slide122.xml" /><Relationship Id="rId128" Type="http://schemas.openxmlformats.org/officeDocument/2006/relationships/slide" Target="slides/slide123.xml" /><Relationship Id="rId129" Type="http://schemas.openxmlformats.org/officeDocument/2006/relationships/slide" Target="slides/slide124.xml" /><Relationship Id="rId13" Type="http://schemas.openxmlformats.org/officeDocument/2006/relationships/slide" Target="slides/slide8.xml" /><Relationship Id="rId130" Type="http://schemas.openxmlformats.org/officeDocument/2006/relationships/slide" Target="slides/slide125.xml" /><Relationship Id="rId131" Type="http://schemas.openxmlformats.org/officeDocument/2006/relationships/slide" Target="slides/slide126.xml" /><Relationship Id="rId132" Type="http://schemas.openxmlformats.org/officeDocument/2006/relationships/slide" Target="slides/slide127.xml" /><Relationship Id="rId133" Type="http://schemas.openxmlformats.org/officeDocument/2006/relationships/slide" Target="slides/slide128.xml" /><Relationship Id="rId134" Type="http://schemas.openxmlformats.org/officeDocument/2006/relationships/slide" Target="slides/slide129.xml" /><Relationship Id="rId135" Type="http://schemas.openxmlformats.org/officeDocument/2006/relationships/slide" Target="slides/slide130.xml" /><Relationship Id="rId136" Type="http://schemas.openxmlformats.org/officeDocument/2006/relationships/slide" Target="slides/slide131.xml" /><Relationship Id="rId137" Type="http://schemas.openxmlformats.org/officeDocument/2006/relationships/slide" Target="slides/slide132.xml" /><Relationship Id="rId138" Type="http://schemas.openxmlformats.org/officeDocument/2006/relationships/slide" Target="slides/slide133.xml" /><Relationship Id="rId139" Type="http://schemas.openxmlformats.org/officeDocument/2006/relationships/slide" Target="slides/slide134.xml" /><Relationship Id="rId14" Type="http://schemas.openxmlformats.org/officeDocument/2006/relationships/slide" Target="slides/slide9.xml" /><Relationship Id="rId140" Type="http://schemas.openxmlformats.org/officeDocument/2006/relationships/slide" Target="slides/slide135.xml" /><Relationship Id="rId141" Type="http://schemas.openxmlformats.org/officeDocument/2006/relationships/slide" Target="slides/slide136.xml" /><Relationship Id="rId142" Type="http://schemas.openxmlformats.org/officeDocument/2006/relationships/slide" Target="slides/slide137.xml" /><Relationship Id="rId143" Type="http://schemas.openxmlformats.org/officeDocument/2006/relationships/slide" Target="slides/slide138.xml" /><Relationship Id="rId144" Type="http://schemas.openxmlformats.org/officeDocument/2006/relationships/slide" Target="slides/slide139.xml" /><Relationship Id="rId145" Type="http://schemas.openxmlformats.org/officeDocument/2006/relationships/slide" Target="slides/slide140.xml" /><Relationship Id="rId146" Type="http://schemas.openxmlformats.org/officeDocument/2006/relationships/slide" Target="slides/slide141.xml" /><Relationship Id="rId147" Type="http://schemas.openxmlformats.org/officeDocument/2006/relationships/slide" Target="slides/slide142.xml" /><Relationship Id="rId148" Type="http://schemas.openxmlformats.org/officeDocument/2006/relationships/slide" Target="slides/slide143.xml" /><Relationship Id="rId149" Type="http://schemas.openxmlformats.org/officeDocument/2006/relationships/slide" Target="slides/slide144.xml" /><Relationship Id="rId15" Type="http://schemas.openxmlformats.org/officeDocument/2006/relationships/slide" Target="slides/slide10.xml" /><Relationship Id="rId150" Type="http://schemas.openxmlformats.org/officeDocument/2006/relationships/slide" Target="slides/slide145.xml" /><Relationship Id="rId151" Type="http://schemas.openxmlformats.org/officeDocument/2006/relationships/slide" Target="slides/slide146.xml" /><Relationship Id="rId152" Type="http://schemas.openxmlformats.org/officeDocument/2006/relationships/slide" Target="slides/slide147.xml" /><Relationship Id="rId153" Type="http://schemas.openxmlformats.org/officeDocument/2006/relationships/slide" Target="slides/slide148.xml" /><Relationship Id="rId154" Type="http://schemas.openxmlformats.org/officeDocument/2006/relationships/slide" Target="slides/slide149.xml" /><Relationship Id="rId155" Type="http://schemas.openxmlformats.org/officeDocument/2006/relationships/slide" Target="slides/slide150.xml" /><Relationship Id="rId156" Type="http://schemas.openxmlformats.org/officeDocument/2006/relationships/slide" Target="slides/slide151.xml" /><Relationship Id="rId157" Type="http://schemas.openxmlformats.org/officeDocument/2006/relationships/slide" Target="slides/slide152.xml" /><Relationship Id="rId158" Type="http://schemas.openxmlformats.org/officeDocument/2006/relationships/slide" Target="slides/slide153.xml" /><Relationship Id="rId159" Type="http://schemas.openxmlformats.org/officeDocument/2006/relationships/slide" Target="slides/slide154.xml" /><Relationship Id="rId16" Type="http://schemas.openxmlformats.org/officeDocument/2006/relationships/slide" Target="slides/slide11.xml" /><Relationship Id="rId160" Type="http://schemas.openxmlformats.org/officeDocument/2006/relationships/slide" Target="slides/slide155.xml" /><Relationship Id="rId161" Type="http://schemas.openxmlformats.org/officeDocument/2006/relationships/slide" Target="slides/slide156.xml" /><Relationship Id="rId162" Type="http://schemas.openxmlformats.org/officeDocument/2006/relationships/slide" Target="slides/slide157.xml" /><Relationship Id="rId163" Type="http://schemas.openxmlformats.org/officeDocument/2006/relationships/slide" Target="slides/slide158.xml" /><Relationship Id="rId164" Type="http://schemas.openxmlformats.org/officeDocument/2006/relationships/slide" Target="slides/slide159.xml" /><Relationship Id="rId165" Type="http://schemas.openxmlformats.org/officeDocument/2006/relationships/slide" Target="slides/slide160.xml" /><Relationship Id="rId166" Type="http://schemas.openxmlformats.org/officeDocument/2006/relationships/slide" Target="slides/slide161.xml" /><Relationship Id="rId167" Type="http://schemas.openxmlformats.org/officeDocument/2006/relationships/slide" Target="slides/slide162.xml" /><Relationship Id="rId168" Type="http://schemas.openxmlformats.org/officeDocument/2006/relationships/slide" Target="slides/slide163.xml" /><Relationship Id="rId169" Type="http://schemas.openxmlformats.org/officeDocument/2006/relationships/slide" Target="slides/slide164.xml" /><Relationship Id="rId17" Type="http://schemas.openxmlformats.org/officeDocument/2006/relationships/slide" Target="slides/slide12.xml" /><Relationship Id="rId170" Type="http://schemas.openxmlformats.org/officeDocument/2006/relationships/slide" Target="slides/slide165.xml" /><Relationship Id="rId171" Type="http://schemas.openxmlformats.org/officeDocument/2006/relationships/slide" Target="slides/slide166.xml" /><Relationship Id="rId172" Type="http://schemas.openxmlformats.org/officeDocument/2006/relationships/slide" Target="slides/slide167.xml" /><Relationship Id="rId173" Type="http://schemas.openxmlformats.org/officeDocument/2006/relationships/slide" Target="slides/slide168.xml" /><Relationship Id="rId174" Type="http://schemas.openxmlformats.org/officeDocument/2006/relationships/slide" Target="slides/slide169.xml" /><Relationship Id="rId175" Type="http://schemas.openxmlformats.org/officeDocument/2006/relationships/slide" Target="slides/slide170.xml" /><Relationship Id="rId176" Type="http://schemas.openxmlformats.org/officeDocument/2006/relationships/slide" Target="slides/slide171.xml" /><Relationship Id="rId177" Type="http://schemas.openxmlformats.org/officeDocument/2006/relationships/slide" Target="slides/slide172.xml" /><Relationship Id="rId178" Type="http://schemas.openxmlformats.org/officeDocument/2006/relationships/slide" Target="slides/slide173.xml" /><Relationship Id="rId179" Type="http://schemas.openxmlformats.org/officeDocument/2006/relationships/slide" Target="slides/slide174.xml" /><Relationship Id="rId18" Type="http://schemas.openxmlformats.org/officeDocument/2006/relationships/slide" Target="slides/slide13.xml" /><Relationship Id="rId180" Type="http://schemas.openxmlformats.org/officeDocument/2006/relationships/slide" Target="slides/slide175.xml" /><Relationship Id="rId181" Type="http://schemas.openxmlformats.org/officeDocument/2006/relationships/slide" Target="slides/slide176.xml" /><Relationship Id="rId182" Type="http://schemas.openxmlformats.org/officeDocument/2006/relationships/slide" Target="slides/slide177.xml" /><Relationship Id="rId183" Type="http://schemas.openxmlformats.org/officeDocument/2006/relationships/slide" Target="slides/slide178.xml" /><Relationship Id="rId184" Type="http://schemas.openxmlformats.org/officeDocument/2006/relationships/slide" Target="slides/slide179.xml" /><Relationship Id="rId185" Type="http://schemas.openxmlformats.org/officeDocument/2006/relationships/slide" Target="slides/slide180.xml" /><Relationship Id="rId186" Type="http://schemas.openxmlformats.org/officeDocument/2006/relationships/slide" Target="slides/slide181.xml" /><Relationship Id="rId187" Type="http://schemas.openxmlformats.org/officeDocument/2006/relationships/slide" Target="slides/slide182.xml" /><Relationship Id="rId188" Type="http://schemas.openxmlformats.org/officeDocument/2006/relationships/slide" Target="slides/slide183.xml" /><Relationship Id="rId189" Type="http://schemas.openxmlformats.org/officeDocument/2006/relationships/slide" Target="slides/slide184.xml" /><Relationship Id="rId19" Type="http://schemas.openxmlformats.org/officeDocument/2006/relationships/slide" Target="slides/slide14.xml" /><Relationship Id="rId190" Type="http://schemas.openxmlformats.org/officeDocument/2006/relationships/slide" Target="slides/slide185.xml" /><Relationship Id="rId191" Type="http://schemas.openxmlformats.org/officeDocument/2006/relationships/font" Target="fonts/font1.fntdata" /><Relationship Id="rId192" Type="http://schemas.openxmlformats.org/officeDocument/2006/relationships/font" Target="fonts/font2.fntdata" /><Relationship Id="rId193" Type="http://schemas.openxmlformats.org/officeDocument/2006/relationships/font" Target="fonts/font3.fntdata" /><Relationship Id="rId194" Type="http://schemas.openxmlformats.org/officeDocument/2006/relationships/font" Target="fonts/font4.fntdata" /><Relationship Id="rId195" Type="http://schemas.openxmlformats.org/officeDocument/2006/relationships/font" Target="fonts/font5.fntdata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theme" Target="theme/theme1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slide" Target="slides/slide41.xml" /><Relationship Id="rId47" Type="http://schemas.openxmlformats.org/officeDocument/2006/relationships/slide" Target="slides/slide42.xml" /><Relationship Id="rId48" Type="http://schemas.openxmlformats.org/officeDocument/2006/relationships/slide" Target="slides/slide43.xml" /><Relationship Id="rId49" Type="http://schemas.openxmlformats.org/officeDocument/2006/relationships/slide" Target="slides/slide44.xml" /><Relationship Id="rId5" Type="http://schemas.openxmlformats.org/officeDocument/2006/relationships/slideMaster" Target="slideMasters/slideMaster1.xml" /><Relationship Id="rId50" Type="http://schemas.openxmlformats.org/officeDocument/2006/relationships/slide" Target="slides/slide45.xml" /><Relationship Id="rId51" Type="http://schemas.openxmlformats.org/officeDocument/2006/relationships/slide" Target="slides/slide46.xml" /><Relationship Id="rId52" Type="http://schemas.openxmlformats.org/officeDocument/2006/relationships/slide" Target="slides/slide47.xml" /><Relationship Id="rId53" Type="http://schemas.openxmlformats.org/officeDocument/2006/relationships/slide" Target="slides/slide48.xml" /><Relationship Id="rId54" Type="http://schemas.openxmlformats.org/officeDocument/2006/relationships/slide" Target="slides/slide49.xml" /><Relationship Id="rId55" Type="http://schemas.openxmlformats.org/officeDocument/2006/relationships/slide" Target="slides/slide50.xml" /><Relationship Id="rId56" Type="http://schemas.openxmlformats.org/officeDocument/2006/relationships/slide" Target="slides/slide51.xml" /><Relationship Id="rId57" Type="http://schemas.openxmlformats.org/officeDocument/2006/relationships/slide" Target="slides/slide52.xml" /><Relationship Id="rId58" Type="http://schemas.openxmlformats.org/officeDocument/2006/relationships/slide" Target="slides/slide53.xml" /><Relationship Id="rId59" Type="http://schemas.openxmlformats.org/officeDocument/2006/relationships/slide" Target="slides/slide54.xml" /><Relationship Id="rId6" Type="http://schemas.openxmlformats.org/officeDocument/2006/relationships/slide" Target="slides/slide1.xml" /><Relationship Id="rId60" Type="http://schemas.openxmlformats.org/officeDocument/2006/relationships/slide" Target="slides/slide55.xml" /><Relationship Id="rId61" Type="http://schemas.openxmlformats.org/officeDocument/2006/relationships/slide" Target="slides/slide56.xml" /><Relationship Id="rId62" Type="http://schemas.openxmlformats.org/officeDocument/2006/relationships/slide" Target="slides/slide57.xml" /><Relationship Id="rId63" Type="http://schemas.openxmlformats.org/officeDocument/2006/relationships/slide" Target="slides/slide58.xml" /><Relationship Id="rId64" Type="http://schemas.openxmlformats.org/officeDocument/2006/relationships/slide" Target="slides/slide59.xml" /><Relationship Id="rId65" Type="http://schemas.openxmlformats.org/officeDocument/2006/relationships/slide" Target="slides/slide60.xml" /><Relationship Id="rId66" Type="http://schemas.openxmlformats.org/officeDocument/2006/relationships/slide" Target="slides/slide61.xml" /><Relationship Id="rId67" Type="http://schemas.openxmlformats.org/officeDocument/2006/relationships/slide" Target="slides/slide62.xml" /><Relationship Id="rId68" Type="http://schemas.openxmlformats.org/officeDocument/2006/relationships/slide" Target="slides/slide63.xml" /><Relationship Id="rId69" Type="http://schemas.openxmlformats.org/officeDocument/2006/relationships/slide" Target="slides/slide64.xml" /><Relationship Id="rId7" Type="http://schemas.openxmlformats.org/officeDocument/2006/relationships/slide" Target="slides/slide2.xml" /><Relationship Id="rId70" Type="http://schemas.openxmlformats.org/officeDocument/2006/relationships/slide" Target="slides/slide65.xml" /><Relationship Id="rId71" Type="http://schemas.openxmlformats.org/officeDocument/2006/relationships/slide" Target="slides/slide66.xml" /><Relationship Id="rId72" Type="http://schemas.openxmlformats.org/officeDocument/2006/relationships/slide" Target="slides/slide67.xml" /><Relationship Id="rId73" Type="http://schemas.openxmlformats.org/officeDocument/2006/relationships/slide" Target="slides/slide68.xml" /><Relationship Id="rId74" Type="http://schemas.openxmlformats.org/officeDocument/2006/relationships/slide" Target="slides/slide69.xml" /><Relationship Id="rId75" Type="http://schemas.openxmlformats.org/officeDocument/2006/relationships/slide" Target="slides/slide70.xml" /><Relationship Id="rId76" Type="http://schemas.openxmlformats.org/officeDocument/2006/relationships/slide" Target="slides/slide71.xml" /><Relationship Id="rId77" Type="http://schemas.openxmlformats.org/officeDocument/2006/relationships/slide" Target="slides/slide72.xml" /><Relationship Id="rId78" Type="http://schemas.openxmlformats.org/officeDocument/2006/relationships/slide" Target="slides/slide73.xml" /><Relationship Id="rId79" Type="http://schemas.openxmlformats.org/officeDocument/2006/relationships/slide" Target="slides/slide74.xml" /><Relationship Id="rId8" Type="http://schemas.openxmlformats.org/officeDocument/2006/relationships/slide" Target="slides/slide3.xml" /><Relationship Id="rId80" Type="http://schemas.openxmlformats.org/officeDocument/2006/relationships/slide" Target="slides/slide75.xml" /><Relationship Id="rId81" Type="http://schemas.openxmlformats.org/officeDocument/2006/relationships/slide" Target="slides/slide76.xml" /><Relationship Id="rId82" Type="http://schemas.openxmlformats.org/officeDocument/2006/relationships/slide" Target="slides/slide77.xml" /><Relationship Id="rId83" Type="http://schemas.openxmlformats.org/officeDocument/2006/relationships/slide" Target="slides/slide78.xml" /><Relationship Id="rId84" Type="http://schemas.openxmlformats.org/officeDocument/2006/relationships/slide" Target="slides/slide79.xml" /><Relationship Id="rId85" Type="http://schemas.openxmlformats.org/officeDocument/2006/relationships/slide" Target="slides/slide80.xml" /><Relationship Id="rId86" Type="http://schemas.openxmlformats.org/officeDocument/2006/relationships/slide" Target="slides/slide81.xml" /><Relationship Id="rId87" Type="http://schemas.openxmlformats.org/officeDocument/2006/relationships/slide" Target="slides/slide82.xml" /><Relationship Id="rId88" Type="http://schemas.openxmlformats.org/officeDocument/2006/relationships/slide" Target="slides/slide83.xml" /><Relationship Id="rId89" Type="http://schemas.openxmlformats.org/officeDocument/2006/relationships/slide" Target="slides/slide84.xml" /><Relationship Id="rId9" Type="http://schemas.openxmlformats.org/officeDocument/2006/relationships/slide" Target="slides/slide4.xml" /><Relationship Id="rId90" Type="http://schemas.openxmlformats.org/officeDocument/2006/relationships/slide" Target="slides/slide85.xml" /><Relationship Id="rId91" Type="http://schemas.openxmlformats.org/officeDocument/2006/relationships/slide" Target="slides/slide86.xml" /><Relationship Id="rId92" Type="http://schemas.openxmlformats.org/officeDocument/2006/relationships/slide" Target="slides/slide87.xml" /><Relationship Id="rId93" Type="http://schemas.openxmlformats.org/officeDocument/2006/relationships/slide" Target="slides/slide88.xml" /><Relationship Id="rId94" Type="http://schemas.openxmlformats.org/officeDocument/2006/relationships/slide" Target="slides/slide89.xml" /><Relationship Id="rId95" Type="http://schemas.openxmlformats.org/officeDocument/2006/relationships/slide" Target="slides/slide90.xml" /><Relationship Id="rId96" Type="http://schemas.openxmlformats.org/officeDocument/2006/relationships/slide" Target="slides/slide91.xml" /><Relationship Id="rId97" Type="http://schemas.openxmlformats.org/officeDocument/2006/relationships/slide" Target="slides/slide92.xml" /><Relationship Id="rId98" Type="http://schemas.openxmlformats.org/officeDocument/2006/relationships/slide" Target="slides/slide93.xml" /><Relationship Id="rId99" Type="http://schemas.openxmlformats.org/officeDocument/2006/relationships/slide" Target="slides/slide9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Relationship Id="rId4" Type="http://schemas.openxmlformats.org/officeDocument/2006/relationships/image" Target="../media/image1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image" Target="../media/image2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Relationship Id="rId4" Type="http://schemas.openxmlformats.org/officeDocument/2006/relationships/image" Target="../media/image3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Relationship Id="rId4" Type="http://schemas.openxmlformats.org/officeDocument/2006/relationships/image" Target="../media/image3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Relationship Id="rId5" Type="http://schemas.openxmlformats.org/officeDocument/2006/relationships/image" Target="../media/image45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.png" /><Relationship Id="rId3" Type="http://schemas.openxmlformats.org/officeDocument/2006/relationships/image" Target="../media/image47.png" /><Relationship Id="rId4" Type="http://schemas.openxmlformats.org/officeDocument/2006/relationships/image" Target="../media/image48.png" /><Relationship Id="rId5" Type="http://schemas.openxmlformats.org/officeDocument/2006/relationships/image" Target="../media/image4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.png" /><Relationship Id="rId3" Type="http://schemas.openxmlformats.org/officeDocument/2006/relationships/image" Target="../media/image51.png" /><Relationship Id="rId4" Type="http://schemas.openxmlformats.org/officeDocument/2006/relationships/image" Target="../media/image52.png" /><Relationship Id="rId5" Type="http://schemas.openxmlformats.org/officeDocument/2006/relationships/image" Target="../media/image53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4.png" /><Relationship Id="rId3" Type="http://schemas.openxmlformats.org/officeDocument/2006/relationships/image" Target="../media/image55.png" /><Relationship Id="rId4" Type="http://schemas.openxmlformats.org/officeDocument/2006/relationships/image" Target="../media/image56.png" /><Relationship Id="rId5" Type="http://schemas.openxmlformats.org/officeDocument/2006/relationships/image" Target="../media/image5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8.png" /><Relationship Id="rId3" Type="http://schemas.openxmlformats.org/officeDocument/2006/relationships/image" Target="../media/image59.png" /><Relationship Id="rId4" Type="http://schemas.openxmlformats.org/officeDocument/2006/relationships/image" Target="../media/image60.png" /><Relationship Id="rId5" Type="http://schemas.openxmlformats.org/officeDocument/2006/relationships/image" Target="../media/image6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2.png" /><Relationship Id="rId3" Type="http://schemas.openxmlformats.org/officeDocument/2006/relationships/image" Target="../media/image63.png" /><Relationship Id="rId4" Type="http://schemas.openxmlformats.org/officeDocument/2006/relationships/image" Target="../media/image6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5.png" /><Relationship Id="rId3" Type="http://schemas.openxmlformats.org/officeDocument/2006/relationships/image" Target="../media/image66.png" /><Relationship Id="rId4" Type="http://schemas.openxmlformats.org/officeDocument/2006/relationships/image" Target="../media/image67.png" /><Relationship Id="rId5" Type="http://schemas.openxmlformats.org/officeDocument/2006/relationships/image" Target="../media/image68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9.png" /><Relationship Id="rId3" Type="http://schemas.openxmlformats.org/officeDocument/2006/relationships/image" Target="../media/image70.png" /><Relationship Id="rId4" Type="http://schemas.openxmlformats.org/officeDocument/2006/relationships/image" Target="../media/image71.png" /><Relationship Id="rId5" Type="http://schemas.openxmlformats.org/officeDocument/2006/relationships/image" Target="../media/image7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3.png" /><Relationship Id="rId3" Type="http://schemas.openxmlformats.org/officeDocument/2006/relationships/image" Target="../media/image74.png" /><Relationship Id="rId4" Type="http://schemas.openxmlformats.org/officeDocument/2006/relationships/image" Target="../media/image75.png" /><Relationship Id="rId5" Type="http://schemas.openxmlformats.org/officeDocument/2006/relationships/image" Target="../media/image7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7.png" /><Relationship Id="rId3" Type="http://schemas.openxmlformats.org/officeDocument/2006/relationships/image" Target="../media/image78.png" /><Relationship Id="rId4" Type="http://schemas.openxmlformats.org/officeDocument/2006/relationships/image" Target="../media/image79.png" /><Relationship Id="rId5" Type="http://schemas.openxmlformats.org/officeDocument/2006/relationships/image" Target="../media/image8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1.png" /><Relationship Id="rId3" Type="http://schemas.openxmlformats.org/officeDocument/2006/relationships/image" Target="../media/image82.png" /><Relationship Id="rId4" Type="http://schemas.openxmlformats.org/officeDocument/2006/relationships/image" Target="../media/image8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4.png" /><Relationship Id="rId3" Type="http://schemas.openxmlformats.org/officeDocument/2006/relationships/image" Target="../media/image85.png" /><Relationship Id="rId4" Type="http://schemas.openxmlformats.org/officeDocument/2006/relationships/image" Target="../media/image86.png" /><Relationship Id="rId5" Type="http://schemas.openxmlformats.org/officeDocument/2006/relationships/image" Target="../media/image87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8.png" /><Relationship Id="rId3" Type="http://schemas.openxmlformats.org/officeDocument/2006/relationships/image" Target="../media/image89.png" /><Relationship Id="rId4" Type="http://schemas.openxmlformats.org/officeDocument/2006/relationships/image" Target="../media/image90.png" /><Relationship Id="rId5" Type="http://schemas.openxmlformats.org/officeDocument/2006/relationships/image" Target="../media/image91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2.png" /><Relationship Id="rId3" Type="http://schemas.openxmlformats.org/officeDocument/2006/relationships/image" Target="../media/image93.png" /><Relationship Id="rId4" Type="http://schemas.openxmlformats.org/officeDocument/2006/relationships/image" Target="../media/image94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5.png" /><Relationship Id="rId3" Type="http://schemas.openxmlformats.org/officeDocument/2006/relationships/image" Target="../media/image96.png" /><Relationship Id="rId4" Type="http://schemas.openxmlformats.org/officeDocument/2006/relationships/image" Target="../media/image97.png" /><Relationship Id="rId5" Type="http://schemas.openxmlformats.org/officeDocument/2006/relationships/image" Target="../media/image98.png" /><Relationship Id="rId6" Type="http://schemas.openxmlformats.org/officeDocument/2006/relationships/image" Target="../media/image99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0.png" /><Relationship Id="rId3" Type="http://schemas.openxmlformats.org/officeDocument/2006/relationships/image" Target="../media/image101.png" /><Relationship Id="rId4" Type="http://schemas.openxmlformats.org/officeDocument/2006/relationships/image" Target="../media/image102.png" /><Relationship Id="rId5" Type="http://schemas.openxmlformats.org/officeDocument/2006/relationships/image" Target="../media/image103.png" /><Relationship Id="rId6" Type="http://schemas.openxmlformats.org/officeDocument/2006/relationships/image" Target="../media/image104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5.png" /><Relationship Id="rId3" Type="http://schemas.openxmlformats.org/officeDocument/2006/relationships/image" Target="../media/image106.png" /><Relationship Id="rId4" Type="http://schemas.openxmlformats.org/officeDocument/2006/relationships/image" Target="../media/image107.png" /><Relationship Id="rId5" Type="http://schemas.openxmlformats.org/officeDocument/2006/relationships/image" Target="../media/image108.png" /><Relationship Id="rId6" Type="http://schemas.openxmlformats.org/officeDocument/2006/relationships/image" Target="../media/image109.png" /><Relationship Id="rId7" Type="http://schemas.openxmlformats.org/officeDocument/2006/relationships/image" Target="../media/image110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1.png" /><Relationship Id="rId3" Type="http://schemas.openxmlformats.org/officeDocument/2006/relationships/image" Target="../media/image112.png" /><Relationship Id="rId4" Type="http://schemas.openxmlformats.org/officeDocument/2006/relationships/image" Target="../media/image113.png" /><Relationship Id="rId5" Type="http://schemas.openxmlformats.org/officeDocument/2006/relationships/image" Target="../media/image114.png" /><Relationship Id="rId6" Type="http://schemas.openxmlformats.org/officeDocument/2006/relationships/image" Target="../media/image115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6.png" /><Relationship Id="rId3" Type="http://schemas.openxmlformats.org/officeDocument/2006/relationships/image" Target="../media/image117.png" /><Relationship Id="rId4" Type="http://schemas.openxmlformats.org/officeDocument/2006/relationships/image" Target="../media/image118.png" /><Relationship Id="rId5" Type="http://schemas.openxmlformats.org/officeDocument/2006/relationships/image" Target="../media/image119.png" /><Relationship Id="rId6" Type="http://schemas.openxmlformats.org/officeDocument/2006/relationships/image" Target="../media/image120.png" /><Relationship Id="rId7" Type="http://schemas.openxmlformats.org/officeDocument/2006/relationships/image" Target="../media/image121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2.png" /><Relationship Id="rId3" Type="http://schemas.openxmlformats.org/officeDocument/2006/relationships/image" Target="../media/image123.png" /><Relationship Id="rId4" Type="http://schemas.openxmlformats.org/officeDocument/2006/relationships/image" Target="../media/image124.png" /><Relationship Id="rId5" Type="http://schemas.openxmlformats.org/officeDocument/2006/relationships/image" Target="../media/image125.png" /><Relationship Id="rId6" Type="http://schemas.openxmlformats.org/officeDocument/2006/relationships/image" Target="../media/image126.png" /><Relationship Id="rId7" Type="http://schemas.openxmlformats.org/officeDocument/2006/relationships/image" Target="../media/image127.png" /><Relationship Id="rId8" Type="http://schemas.openxmlformats.org/officeDocument/2006/relationships/image" Target="../media/image128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9.png" /><Relationship Id="rId3" Type="http://schemas.openxmlformats.org/officeDocument/2006/relationships/image" Target="../media/image130.png" /><Relationship Id="rId4" Type="http://schemas.openxmlformats.org/officeDocument/2006/relationships/image" Target="../media/image131.png" /><Relationship Id="rId5" Type="http://schemas.openxmlformats.org/officeDocument/2006/relationships/image" Target="../media/image132.png" /><Relationship Id="rId6" Type="http://schemas.openxmlformats.org/officeDocument/2006/relationships/image" Target="../media/image133.png" /><Relationship Id="rId7" Type="http://schemas.openxmlformats.org/officeDocument/2006/relationships/image" Target="../media/image134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5.png" /><Relationship Id="rId3" Type="http://schemas.openxmlformats.org/officeDocument/2006/relationships/image" Target="../media/image136.png" /><Relationship Id="rId4" Type="http://schemas.openxmlformats.org/officeDocument/2006/relationships/image" Target="../media/image137.png" /><Relationship Id="rId5" Type="http://schemas.openxmlformats.org/officeDocument/2006/relationships/image" Target="../media/image138.png" /><Relationship Id="rId6" Type="http://schemas.openxmlformats.org/officeDocument/2006/relationships/image" Target="../media/image139.png" /><Relationship Id="rId7" Type="http://schemas.openxmlformats.org/officeDocument/2006/relationships/image" Target="../media/image140.png" /><Relationship Id="rId8" Type="http://schemas.openxmlformats.org/officeDocument/2006/relationships/image" Target="../media/image141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2.png" /><Relationship Id="rId3" Type="http://schemas.openxmlformats.org/officeDocument/2006/relationships/image" Target="../media/image143.png" /><Relationship Id="rId4" Type="http://schemas.openxmlformats.org/officeDocument/2006/relationships/image" Target="../media/image144.png" /><Relationship Id="rId5" Type="http://schemas.openxmlformats.org/officeDocument/2006/relationships/image" Target="../media/image145.png" /><Relationship Id="rId6" Type="http://schemas.openxmlformats.org/officeDocument/2006/relationships/image" Target="../media/image146.png" /><Relationship Id="rId7" Type="http://schemas.openxmlformats.org/officeDocument/2006/relationships/image" Target="../media/image147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56.png" /><Relationship Id="rId2" Type="http://schemas.openxmlformats.org/officeDocument/2006/relationships/image" Target="../media/image148.png" /><Relationship Id="rId3" Type="http://schemas.openxmlformats.org/officeDocument/2006/relationships/image" Target="../media/image149.png" /><Relationship Id="rId4" Type="http://schemas.openxmlformats.org/officeDocument/2006/relationships/image" Target="../media/image150.png" /><Relationship Id="rId5" Type="http://schemas.openxmlformats.org/officeDocument/2006/relationships/image" Target="../media/image151.png" /><Relationship Id="rId6" Type="http://schemas.openxmlformats.org/officeDocument/2006/relationships/image" Target="../media/image152.png" /><Relationship Id="rId7" Type="http://schemas.openxmlformats.org/officeDocument/2006/relationships/image" Target="../media/image153.png" /><Relationship Id="rId8" Type="http://schemas.openxmlformats.org/officeDocument/2006/relationships/image" Target="../media/image154.png" /><Relationship Id="rId9" Type="http://schemas.openxmlformats.org/officeDocument/2006/relationships/image" Target="../media/image155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7.png" /><Relationship Id="rId3" Type="http://schemas.openxmlformats.org/officeDocument/2006/relationships/image" Target="../media/image158.png" /><Relationship Id="rId4" Type="http://schemas.openxmlformats.org/officeDocument/2006/relationships/image" Target="../media/image159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0.png" /><Relationship Id="rId3" Type="http://schemas.openxmlformats.org/officeDocument/2006/relationships/image" Target="../media/image161.png" /><Relationship Id="rId4" Type="http://schemas.openxmlformats.org/officeDocument/2006/relationships/image" Target="../media/image162.png" /><Relationship Id="rId5" Type="http://schemas.openxmlformats.org/officeDocument/2006/relationships/image" Target="../media/image163.png" /><Relationship Id="rId6" Type="http://schemas.openxmlformats.org/officeDocument/2006/relationships/image" Target="../media/image164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5.png" /><Relationship Id="rId3" Type="http://schemas.openxmlformats.org/officeDocument/2006/relationships/image" Target="../media/image166.png" /><Relationship Id="rId4" Type="http://schemas.openxmlformats.org/officeDocument/2006/relationships/image" Target="../media/image167.png" /><Relationship Id="rId5" Type="http://schemas.openxmlformats.org/officeDocument/2006/relationships/image" Target="../media/image168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9.png" /><Relationship Id="rId3" Type="http://schemas.openxmlformats.org/officeDocument/2006/relationships/image" Target="../media/image170.png" /><Relationship Id="rId4" Type="http://schemas.openxmlformats.org/officeDocument/2006/relationships/image" Target="../media/image171.png" /><Relationship Id="rId5" Type="http://schemas.openxmlformats.org/officeDocument/2006/relationships/image" Target="../media/image172.png" /><Relationship Id="rId6" Type="http://schemas.openxmlformats.org/officeDocument/2006/relationships/image" Target="../media/image173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4.png" /><Relationship Id="rId3" Type="http://schemas.openxmlformats.org/officeDocument/2006/relationships/image" Target="../media/image175.png" /><Relationship Id="rId4" Type="http://schemas.openxmlformats.org/officeDocument/2006/relationships/image" Target="../media/image176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7.png" /><Relationship Id="rId3" Type="http://schemas.openxmlformats.org/officeDocument/2006/relationships/image" Target="../media/image178.png" /><Relationship Id="rId4" Type="http://schemas.openxmlformats.org/officeDocument/2006/relationships/image" Target="../media/image179.png" /><Relationship Id="rId5" Type="http://schemas.openxmlformats.org/officeDocument/2006/relationships/image" Target="../media/image180.png" /><Relationship Id="rId6" Type="http://schemas.openxmlformats.org/officeDocument/2006/relationships/image" Target="../media/image181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2.png" /><Relationship Id="rId3" Type="http://schemas.openxmlformats.org/officeDocument/2006/relationships/image" Target="../media/image183.png" /><Relationship Id="rId4" Type="http://schemas.openxmlformats.org/officeDocument/2006/relationships/image" Target="../media/image184.png" /><Relationship Id="rId5" Type="http://schemas.openxmlformats.org/officeDocument/2006/relationships/image" Target="../media/image185.png" /><Relationship Id="rId6" Type="http://schemas.openxmlformats.org/officeDocument/2006/relationships/image" Target="../media/image186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7.png" /><Relationship Id="rId3" Type="http://schemas.openxmlformats.org/officeDocument/2006/relationships/image" Target="../media/image188.png" /><Relationship Id="rId4" Type="http://schemas.openxmlformats.org/officeDocument/2006/relationships/image" Target="../media/image189.png" /><Relationship Id="rId5" Type="http://schemas.openxmlformats.org/officeDocument/2006/relationships/image" Target="../media/image190.png" /><Relationship Id="rId6" Type="http://schemas.openxmlformats.org/officeDocument/2006/relationships/image" Target="../media/image191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2.png" /><Relationship Id="rId3" Type="http://schemas.openxmlformats.org/officeDocument/2006/relationships/image" Target="../media/image193.png" /><Relationship Id="rId4" Type="http://schemas.openxmlformats.org/officeDocument/2006/relationships/image" Target="../media/image194.png" /><Relationship Id="rId5" Type="http://schemas.openxmlformats.org/officeDocument/2006/relationships/image" Target="../media/image195.png" /><Relationship Id="rId6" Type="http://schemas.openxmlformats.org/officeDocument/2006/relationships/image" Target="../media/image196.png" /><Relationship Id="rId7" Type="http://schemas.openxmlformats.org/officeDocument/2006/relationships/image" Target="../media/image197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8.png" /><Relationship Id="rId3" Type="http://schemas.openxmlformats.org/officeDocument/2006/relationships/image" Target="../media/image199.png" /><Relationship Id="rId4" Type="http://schemas.openxmlformats.org/officeDocument/2006/relationships/image" Target="../media/image200.png" /><Relationship Id="rId5" Type="http://schemas.openxmlformats.org/officeDocument/2006/relationships/image" Target="../media/image201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2.png" /><Relationship Id="rId3" Type="http://schemas.openxmlformats.org/officeDocument/2006/relationships/image" Target="../media/image203.png" /><Relationship Id="rId4" Type="http://schemas.openxmlformats.org/officeDocument/2006/relationships/image" Target="../media/image204.png" /><Relationship Id="rId5" Type="http://schemas.openxmlformats.org/officeDocument/2006/relationships/image" Target="../media/image205.png" /><Relationship Id="rId6" Type="http://schemas.openxmlformats.org/officeDocument/2006/relationships/image" Target="../media/image206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7.png" /><Relationship Id="rId3" Type="http://schemas.openxmlformats.org/officeDocument/2006/relationships/image" Target="../media/image208.png" /><Relationship Id="rId4" Type="http://schemas.openxmlformats.org/officeDocument/2006/relationships/image" Target="../media/image209.png" /><Relationship Id="rId5" Type="http://schemas.openxmlformats.org/officeDocument/2006/relationships/image" Target="../media/image210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1.png" /><Relationship Id="rId3" Type="http://schemas.openxmlformats.org/officeDocument/2006/relationships/image" Target="../media/image212.png" /><Relationship Id="rId4" Type="http://schemas.openxmlformats.org/officeDocument/2006/relationships/image" Target="../media/image213.png" /><Relationship Id="rId5" Type="http://schemas.openxmlformats.org/officeDocument/2006/relationships/image" Target="../media/image214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5.png" /><Relationship Id="rId3" Type="http://schemas.openxmlformats.org/officeDocument/2006/relationships/image" Target="../media/image216.png" /><Relationship Id="rId4" Type="http://schemas.openxmlformats.org/officeDocument/2006/relationships/image" Target="../media/image217.png" /><Relationship Id="rId5" Type="http://schemas.openxmlformats.org/officeDocument/2006/relationships/image" Target="../media/image218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9.png" /><Relationship Id="rId3" Type="http://schemas.openxmlformats.org/officeDocument/2006/relationships/image" Target="../media/image220.png" /><Relationship Id="rId4" Type="http://schemas.openxmlformats.org/officeDocument/2006/relationships/image" Target="../media/image221.png" /><Relationship Id="rId5" Type="http://schemas.openxmlformats.org/officeDocument/2006/relationships/image" Target="../media/image222.pn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3.png" /><Relationship Id="rId3" Type="http://schemas.openxmlformats.org/officeDocument/2006/relationships/image" Target="../media/image224.png" /><Relationship Id="rId4" Type="http://schemas.openxmlformats.org/officeDocument/2006/relationships/image" Target="../media/image225.png" /><Relationship Id="rId5" Type="http://schemas.openxmlformats.org/officeDocument/2006/relationships/image" Target="../media/image226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7.png" /><Relationship Id="rId3" Type="http://schemas.openxmlformats.org/officeDocument/2006/relationships/image" Target="../media/image228.png" /><Relationship Id="rId4" Type="http://schemas.openxmlformats.org/officeDocument/2006/relationships/image" Target="../media/image229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0.png" /><Relationship Id="rId3" Type="http://schemas.openxmlformats.org/officeDocument/2006/relationships/image" Target="../media/image231.png" /><Relationship Id="rId4" Type="http://schemas.openxmlformats.org/officeDocument/2006/relationships/image" Target="../media/image232.png" /><Relationship Id="rId5" Type="http://schemas.openxmlformats.org/officeDocument/2006/relationships/image" Target="../media/image233.png" /><Relationship Id="rId6" Type="http://schemas.openxmlformats.org/officeDocument/2006/relationships/image" Target="../media/image234.png" /><Relationship Id="rId7" Type="http://schemas.openxmlformats.org/officeDocument/2006/relationships/image" Target="../media/image235.png" /><Relationship Id="rId8" Type="http://schemas.openxmlformats.org/officeDocument/2006/relationships/image" Target="../media/image236.png" /><Relationship Id="rId9" Type="http://schemas.openxmlformats.org/officeDocument/2006/relationships/image" Target="../media/image237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8.png" /><Relationship Id="rId3" Type="http://schemas.openxmlformats.org/officeDocument/2006/relationships/image" Target="../media/image239.png" /><Relationship Id="rId4" Type="http://schemas.openxmlformats.org/officeDocument/2006/relationships/image" Target="../media/image240.png" /><Relationship Id="rId5" Type="http://schemas.openxmlformats.org/officeDocument/2006/relationships/image" Target="../media/image241.png" /><Relationship Id="rId6" Type="http://schemas.openxmlformats.org/officeDocument/2006/relationships/image" Target="../media/image242.png" /><Relationship Id="rId7" Type="http://schemas.openxmlformats.org/officeDocument/2006/relationships/image" Target="../media/image243.png" /><Relationship Id="rId8" Type="http://schemas.openxmlformats.org/officeDocument/2006/relationships/image" Target="../media/image244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5.png" /><Relationship Id="rId3" Type="http://schemas.openxmlformats.org/officeDocument/2006/relationships/image" Target="../media/image246.png" /><Relationship Id="rId4" Type="http://schemas.openxmlformats.org/officeDocument/2006/relationships/image" Target="../media/image247.png" /><Relationship Id="rId5" Type="http://schemas.openxmlformats.org/officeDocument/2006/relationships/image" Target="../media/image248.pn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9.png" /><Relationship Id="rId3" Type="http://schemas.openxmlformats.org/officeDocument/2006/relationships/image" Target="../media/image250.png" /><Relationship Id="rId4" Type="http://schemas.openxmlformats.org/officeDocument/2006/relationships/image" Target="../media/image251.png" /><Relationship Id="rId5" Type="http://schemas.openxmlformats.org/officeDocument/2006/relationships/image" Target="../media/image252.png" /><Relationship Id="rId6" Type="http://schemas.openxmlformats.org/officeDocument/2006/relationships/image" Target="../media/image253.pn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4.png" /><Relationship Id="rId3" Type="http://schemas.openxmlformats.org/officeDocument/2006/relationships/image" Target="../media/image255.png" /><Relationship Id="rId4" Type="http://schemas.openxmlformats.org/officeDocument/2006/relationships/image" Target="../media/image256.pn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7.png" /><Relationship Id="rId3" Type="http://schemas.openxmlformats.org/officeDocument/2006/relationships/image" Target="../media/image258.png" /><Relationship Id="rId4" Type="http://schemas.openxmlformats.org/officeDocument/2006/relationships/image" Target="../media/image259.png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0.png" /><Relationship Id="rId3" Type="http://schemas.openxmlformats.org/officeDocument/2006/relationships/image" Target="../media/image261.png" /><Relationship Id="rId4" Type="http://schemas.openxmlformats.org/officeDocument/2006/relationships/image" Target="../media/image262.png" /><Relationship Id="rId5" Type="http://schemas.openxmlformats.org/officeDocument/2006/relationships/image" Target="../media/image263.png" /><Relationship Id="rId6" Type="http://schemas.openxmlformats.org/officeDocument/2006/relationships/image" Target="../media/image264.pn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5.png" /><Relationship Id="rId3" Type="http://schemas.openxmlformats.org/officeDocument/2006/relationships/image" Target="../media/image266.png" /><Relationship Id="rId4" Type="http://schemas.openxmlformats.org/officeDocument/2006/relationships/image" Target="../media/image267.png" /><Relationship Id="rId5" Type="http://schemas.openxmlformats.org/officeDocument/2006/relationships/image" Target="../media/image268.png" /><Relationship Id="rId6" Type="http://schemas.openxmlformats.org/officeDocument/2006/relationships/image" Target="../media/image269.png" /><Relationship Id="rId7" Type="http://schemas.openxmlformats.org/officeDocument/2006/relationships/image" Target="../media/image270.pn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1.png" /><Relationship Id="rId3" Type="http://schemas.openxmlformats.org/officeDocument/2006/relationships/image" Target="../media/image272.png" /><Relationship Id="rId4" Type="http://schemas.openxmlformats.org/officeDocument/2006/relationships/image" Target="../media/image273.png" /><Relationship Id="rId5" Type="http://schemas.openxmlformats.org/officeDocument/2006/relationships/image" Target="../media/image274.png" /><Relationship Id="rId6" Type="http://schemas.openxmlformats.org/officeDocument/2006/relationships/image" Target="../media/image275.pn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6.png" /><Relationship Id="rId3" Type="http://schemas.openxmlformats.org/officeDocument/2006/relationships/image" Target="../media/image277.png" /><Relationship Id="rId4" Type="http://schemas.openxmlformats.org/officeDocument/2006/relationships/image" Target="../media/image278.png" /><Relationship Id="rId5" Type="http://schemas.openxmlformats.org/officeDocument/2006/relationships/image" Target="../media/image279.png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0.png" /><Relationship Id="rId3" Type="http://schemas.openxmlformats.org/officeDocument/2006/relationships/image" Target="../media/image281.png" /><Relationship Id="rId4" Type="http://schemas.openxmlformats.org/officeDocument/2006/relationships/image" Target="../media/image282.png" /><Relationship Id="rId5" Type="http://schemas.openxmlformats.org/officeDocument/2006/relationships/image" Target="../media/image283.pn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4.png" /><Relationship Id="rId3" Type="http://schemas.openxmlformats.org/officeDocument/2006/relationships/image" Target="../media/image285.png" /><Relationship Id="rId4" Type="http://schemas.openxmlformats.org/officeDocument/2006/relationships/image" Target="../media/image286.png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7.png" /><Relationship Id="rId3" Type="http://schemas.openxmlformats.org/officeDocument/2006/relationships/image" Target="../media/image288.png" /><Relationship Id="rId4" Type="http://schemas.openxmlformats.org/officeDocument/2006/relationships/image" Target="../media/image289.png" /><Relationship Id="rId5" Type="http://schemas.openxmlformats.org/officeDocument/2006/relationships/image" Target="../media/image290.png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1.png" /><Relationship Id="rId3" Type="http://schemas.openxmlformats.org/officeDocument/2006/relationships/image" Target="../media/image292.png" /><Relationship Id="rId4" Type="http://schemas.openxmlformats.org/officeDocument/2006/relationships/image" Target="../media/image293.png" /><Relationship Id="rId5" Type="http://schemas.openxmlformats.org/officeDocument/2006/relationships/image" Target="../media/image294.png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5.png" /><Relationship Id="rId3" Type="http://schemas.openxmlformats.org/officeDocument/2006/relationships/image" Target="../media/image296.png" /><Relationship Id="rId4" Type="http://schemas.openxmlformats.org/officeDocument/2006/relationships/image" Target="../media/image297.png" /><Relationship Id="rId5" Type="http://schemas.openxmlformats.org/officeDocument/2006/relationships/image" Target="../media/image298.png" /><Relationship Id="rId6" Type="http://schemas.openxmlformats.org/officeDocument/2006/relationships/image" Target="../media/image299.png" /><Relationship Id="rId7" Type="http://schemas.openxmlformats.org/officeDocument/2006/relationships/image" Target="../media/image300.png" /><Relationship Id="rId8" Type="http://schemas.openxmlformats.org/officeDocument/2006/relationships/image" Target="../media/image301.png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2.png" /><Relationship Id="rId3" Type="http://schemas.openxmlformats.org/officeDocument/2006/relationships/image" Target="../media/image303.png" /><Relationship Id="rId4" Type="http://schemas.openxmlformats.org/officeDocument/2006/relationships/image" Target="../media/image304.png" /><Relationship Id="rId5" Type="http://schemas.openxmlformats.org/officeDocument/2006/relationships/image" Target="../media/image305.png" /><Relationship Id="rId6" Type="http://schemas.openxmlformats.org/officeDocument/2006/relationships/image" Target="../media/image306.png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7.png" /><Relationship Id="rId3" Type="http://schemas.openxmlformats.org/officeDocument/2006/relationships/image" Target="../media/image308.png" /><Relationship Id="rId4" Type="http://schemas.openxmlformats.org/officeDocument/2006/relationships/image" Target="../media/image309.png" /><Relationship Id="rId5" Type="http://schemas.openxmlformats.org/officeDocument/2006/relationships/image" Target="../media/image310.png" /><Relationship Id="rId6" Type="http://schemas.openxmlformats.org/officeDocument/2006/relationships/image" Target="../media/image311.png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2.png" /><Relationship Id="rId3" Type="http://schemas.openxmlformats.org/officeDocument/2006/relationships/image" Target="../media/image313.png" /><Relationship Id="rId4" Type="http://schemas.openxmlformats.org/officeDocument/2006/relationships/image" Target="../media/image314.png" /><Relationship Id="rId5" Type="http://schemas.openxmlformats.org/officeDocument/2006/relationships/image" Target="../media/image315.png" /><Relationship Id="rId6" Type="http://schemas.openxmlformats.org/officeDocument/2006/relationships/image" Target="../media/image316.png" /><Relationship Id="rId7" Type="http://schemas.openxmlformats.org/officeDocument/2006/relationships/image" Target="../media/image317.png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8.png" /><Relationship Id="rId3" Type="http://schemas.openxmlformats.org/officeDocument/2006/relationships/image" Target="../media/image319.png" /><Relationship Id="rId4" Type="http://schemas.openxmlformats.org/officeDocument/2006/relationships/image" Target="../media/image320.png" /><Relationship Id="rId5" Type="http://schemas.openxmlformats.org/officeDocument/2006/relationships/image" Target="../media/image321.png" /><Relationship Id="rId6" Type="http://schemas.openxmlformats.org/officeDocument/2006/relationships/image" Target="../media/image322.png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3.png" /><Relationship Id="rId3" Type="http://schemas.openxmlformats.org/officeDocument/2006/relationships/image" Target="../media/image324.png" /><Relationship Id="rId4" Type="http://schemas.openxmlformats.org/officeDocument/2006/relationships/image" Target="../media/image325.png" /><Relationship Id="rId5" Type="http://schemas.openxmlformats.org/officeDocument/2006/relationships/image" Target="../media/image326.png" /><Relationship Id="rId6" Type="http://schemas.openxmlformats.org/officeDocument/2006/relationships/image" Target="../media/image327.png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8.png" /><Relationship Id="rId3" Type="http://schemas.openxmlformats.org/officeDocument/2006/relationships/image" Target="../media/image329.png" /><Relationship Id="rId4" Type="http://schemas.openxmlformats.org/officeDocument/2006/relationships/image" Target="../media/image330.png" /><Relationship Id="rId5" Type="http://schemas.openxmlformats.org/officeDocument/2006/relationships/image" Target="../media/image331.png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2.png" /><Relationship Id="rId3" Type="http://schemas.openxmlformats.org/officeDocument/2006/relationships/image" Target="../media/image333.png" /><Relationship Id="rId4" Type="http://schemas.openxmlformats.org/officeDocument/2006/relationships/image" Target="../media/image334.png" /><Relationship Id="rId5" Type="http://schemas.openxmlformats.org/officeDocument/2006/relationships/image" Target="../media/image335.png" /><Relationship Id="rId6" Type="http://schemas.openxmlformats.org/officeDocument/2006/relationships/image" Target="../media/image336.png" /><Relationship Id="rId7" Type="http://schemas.openxmlformats.org/officeDocument/2006/relationships/image" Target="../media/image337.png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8.png" /><Relationship Id="rId3" Type="http://schemas.openxmlformats.org/officeDocument/2006/relationships/image" Target="../media/image339.png" /><Relationship Id="rId4" Type="http://schemas.openxmlformats.org/officeDocument/2006/relationships/image" Target="../media/image340.png" /><Relationship Id="rId5" Type="http://schemas.openxmlformats.org/officeDocument/2006/relationships/image" Target="../media/image341.png" /><Relationship Id="rId6" Type="http://schemas.openxmlformats.org/officeDocument/2006/relationships/image" Target="../media/image342.png" /><Relationship Id="rId7" Type="http://schemas.openxmlformats.org/officeDocument/2006/relationships/image" Target="../media/image343.png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4.png" /><Relationship Id="rId3" Type="http://schemas.openxmlformats.org/officeDocument/2006/relationships/image" Target="../media/image345.png" /><Relationship Id="rId4" Type="http://schemas.openxmlformats.org/officeDocument/2006/relationships/image" Target="../media/image346.png" /><Relationship Id="rId5" Type="http://schemas.openxmlformats.org/officeDocument/2006/relationships/image" Target="../media/image347.png" /><Relationship Id="rId6" Type="http://schemas.openxmlformats.org/officeDocument/2006/relationships/image" Target="../media/image348.png" /><Relationship Id="rId7" Type="http://schemas.openxmlformats.org/officeDocument/2006/relationships/image" Target="../media/image349.png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0.png" /><Relationship Id="rId3" Type="http://schemas.openxmlformats.org/officeDocument/2006/relationships/image" Target="../media/image351.png" /><Relationship Id="rId4" Type="http://schemas.openxmlformats.org/officeDocument/2006/relationships/image" Target="../media/image352.png" /><Relationship Id="rId5" Type="http://schemas.openxmlformats.org/officeDocument/2006/relationships/image" Target="../media/image353.png" /><Relationship Id="rId6" Type="http://schemas.openxmlformats.org/officeDocument/2006/relationships/image" Target="../media/image354.png" /><Relationship Id="rId7" Type="http://schemas.openxmlformats.org/officeDocument/2006/relationships/image" Target="../media/image355.png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6.png" /><Relationship Id="rId3" Type="http://schemas.openxmlformats.org/officeDocument/2006/relationships/image" Target="../media/image357.png" /><Relationship Id="rId4" Type="http://schemas.openxmlformats.org/officeDocument/2006/relationships/image" Target="../media/image358.png" /><Relationship Id="rId5" Type="http://schemas.openxmlformats.org/officeDocument/2006/relationships/image" Target="../media/image359.png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0.png" /><Relationship Id="rId3" Type="http://schemas.openxmlformats.org/officeDocument/2006/relationships/image" Target="../media/image361.png" /><Relationship Id="rId4" Type="http://schemas.openxmlformats.org/officeDocument/2006/relationships/image" Target="../media/image362.png" /><Relationship Id="rId5" Type="http://schemas.openxmlformats.org/officeDocument/2006/relationships/image" Target="../media/image363.png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4.png" /><Relationship Id="rId3" Type="http://schemas.openxmlformats.org/officeDocument/2006/relationships/image" Target="../media/image365.png" /><Relationship Id="rId4" Type="http://schemas.openxmlformats.org/officeDocument/2006/relationships/image" Target="../media/image366.png" /><Relationship Id="rId5" Type="http://schemas.openxmlformats.org/officeDocument/2006/relationships/image" Target="../media/image367.png" /><Relationship Id="rId6" Type="http://schemas.openxmlformats.org/officeDocument/2006/relationships/image" Target="../media/image368.png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9.png" /><Relationship Id="rId3" Type="http://schemas.openxmlformats.org/officeDocument/2006/relationships/image" Target="../media/image370.png" /><Relationship Id="rId4" Type="http://schemas.openxmlformats.org/officeDocument/2006/relationships/image" Target="../media/image371.png" /><Relationship Id="rId5" Type="http://schemas.openxmlformats.org/officeDocument/2006/relationships/image" Target="../media/image372.png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3.png" /><Relationship Id="rId3" Type="http://schemas.openxmlformats.org/officeDocument/2006/relationships/image" Target="../media/image374.png" /><Relationship Id="rId4" Type="http://schemas.openxmlformats.org/officeDocument/2006/relationships/image" Target="../media/image375.png" /><Relationship Id="rId5" Type="http://schemas.openxmlformats.org/officeDocument/2006/relationships/image" Target="../media/image376.png" /><Relationship Id="rId6" Type="http://schemas.openxmlformats.org/officeDocument/2006/relationships/image" Target="../media/image377.png" /><Relationship Id="rId7" Type="http://schemas.openxmlformats.org/officeDocument/2006/relationships/image" Target="../media/image378.png" /><Relationship Id="rId8" Type="http://schemas.openxmlformats.org/officeDocument/2006/relationships/image" Target="../media/image379.png" /><Relationship Id="rId9" Type="http://schemas.openxmlformats.org/officeDocument/2006/relationships/image" Target="../media/image380.png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1.png" /><Relationship Id="rId3" Type="http://schemas.openxmlformats.org/officeDocument/2006/relationships/image" Target="../media/image382.png" /><Relationship Id="rId4" Type="http://schemas.openxmlformats.org/officeDocument/2006/relationships/image" Target="../media/image383.png" /><Relationship Id="rId5" Type="http://schemas.openxmlformats.org/officeDocument/2006/relationships/image" Target="../media/image384.png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5.png" /><Relationship Id="rId3" Type="http://schemas.openxmlformats.org/officeDocument/2006/relationships/image" Target="../media/image386.png" /><Relationship Id="rId4" Type="http://schemas.openxmlformats.org/officeDocument/2006/relationships/image" Target="../media/image387.png" /><Relationship Id="rId5" Type="http://schemas.openxmlformats.org/officeDocument/2006/relationships/image" Target="../media/image388.png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9.png" /><Relationship Id="rId3" Type="http://schemas.openxmlformats.org/officeDocument/2006/relationships/image" Target="../media/image390.png" /><Relationship Id="rId4" Type="http://schemas.openxmlformats.org/officeDocument/2006/relationships/image" Target="../media/image391.png" /><Relationship Id="rId5" Type="http://schemas.openxmlformats.org/officeDocument/2006/relationships/image" Target="../media/image392.png" /></Relationships>
</file>

<file path=ppt/slides/_rels/slide8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3.png" /><Relationship Id="rId3" Type="http://schemas.openxmlformats.org/officeDocument/2006/relationships/image" Target="../media/image394.png" /><Relationship Id="rId4" Type="http://schemas.openxmlformats.org/officeDocument/2006/relationships/image" Target="../media/image395.png" /><Relationship Id="rId5" Type="http://schemas.openxmlformats.org/officeDocument/2006/relationships/image" Target="../media/image396.png" /><Relationship Id="rId6" Type="http://schemas.openxmlformats.org/officeDocument/2006/relationships/image" Target="../media/image397.png" /></Relationships>
</file>

<file path=ppt/slides/_rels/slide8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8.png" /><Relationship Id="rId3" Type="http://schemas.openxmlformats.org/officeDocument/2006/relationships/image" Target="../media/image399.png" /><Relationship Id="rId4" Type="http://schemas.openxmlformats.org/officeDocument/2006/relationships/image" Target="../media/image400.png" /><Relationship Id="rId5" Type="http://schemas.openxmlformats.org/officeDocument/2006/relationships/image" Target="../media/image401.png" /></Relationships>
</file>

<file path=ppt/slides/_rels/slide8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2.png" /><Relationship Id="rId3" Type="http://schemas.openxmlformats.org/officeDocument/2006/relationships/image" Target="../media/image403.png" /><Relationship Id="rId4" Type="http://schemas.openxmlformats.org/officeDocument/2006/relationships/image" Target="../media/image404.png" /><Relationship Id="rId5" Type="http://schemas.openxmlformats.org/officeDocument/2006/relationships/image" Target="../media/image405.png" /><Relationship Id="rId6" Type="http://schemas.openxmlformats.org/officeDocument/2006/relationships/image" Target="../media/image406.png" /><Relationship Id="rId7" Type="http://schemas.openxmlformats.org/officeDocument/2006/relationships/image" Target="../media/image407.png" /><Relationship Id="rId8" Type="http://schemas.openxmlformats.org/officeDocument/2006/relationships/image" Target="../media/image408.png" /></Relationships>
</file>

<file path=ppt/slides/_rels/slide9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9.png" /><Relationship Id="rId3" Type="http://schemas.openxmlformats.org/officeDocument/2006/relationships/image" Target="../media/image410.png" /><Relationship Id="rId4" Type="http://schemas.openxmlformats.org/officeDocument/2006/relationships/image" Target="../media/image411.png" /></Relationships>
</file>

<file path=ppt/slides/_rels/slide9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2.png" /><Relationship Id="rId3" Type="http://schemas.openxmlformats.org/officeDocument/2006/relationships/image" Target="../media/image413.png" /><Relationship Id="rId4" Type="http://schemas.openxmlformats.org/officeDocument/2006/relationships/image" Target="../media/image414.png" /></Relationships>
</file>

<file path=ppt/slides/_rels/slide9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5.png" /><Relationship Id="rId3" Type="http://schemas.openxmlformats.org/officeDocument/2006/relationships/image" Target="../media/image416.png" /><Relationship Id="rId4" Type="http://schemas.openxmlformats.org/officeDocument/2006/relationships/image" Target="../media/image417.png" /></Relationships>
</file>

<file path=ppt/slides/_rels/slide9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8.png" /><Relationship Id="rId3" Type="http://schemas.openxmlformats.org/officeDocument/2006/relationships/image" Target="../media/image419.png" /><Relationship Id="rId4" Type="http://schemas.openxmlformats.org/officeDocument/2006/relationships/image" Target="../media/image420.png" /></Relationships>
</file>

<file path=ppt/slides/_rels/slide9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1.png" /><Relationship Id="rId3" Type="http://schemas.openxmlformats.org/officeDocument/2006/relationships/image" Target="../media/image422.png" /><Relationship Id="rId4" Type="http://schemas.openxmlformats.org/officeDocument/2006/relationships/image" Target="../media/image423.png" /></Relationships>
</file>

<file path=ppt/slides/_rels/slide9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4.png" /><Relationship Id="rId3" Type="http://schemas.openxmlformats.org/officeDocument/2006/relationships/image" Target="../media/image425.png" /><Relationship Id="rId4" Type="http://schemas.openxmlformats.org/officeDocument/2006/relationships/image" Target="../media/image426.png" /></Relationships>
</file>

<file path=ppt/slides/_rels/slide9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7.png" /><Relationship Id="rId3" Type="http://schemas.openxmlformats.org/officeDocument/2006/relationships/image" Target="../media/image428.png" /><Relationship Id="rId4" Type="http://schemas.openxmlformats.org/officeDocument/2006/relationships/image" Target="../media/image429.png" /></Relationships>
</file>

<file path=ppt/slides/_rels/slide9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0.png" /><Relationship Id="rId3" Type="http://schemas.openxmlformats.org/officeDocument/2006/relationships/image" Target="../media/image431.png" /><Relationship Id="rId4" Type="http://schemas.openxmlformats.org/officeDocument/2006/relationships/image" Target="../media/image432.png" /></Relationships>
</file>

<file path=ppt/slides/_rels/slide9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3.png" /><Relationship Id="rId3" Type="http://schemas.openxmlformats.org/officeDocument/2006/relationships/image" Target="../media/image434.png" /><Relationship Id="rId4" Type="http://schemas.openxmlformats.org/officeDocument/2006/relationships/image" Target="../media/image435.png" /></Relationships>
</file>

<file path=ppt/slides/_rels/slide9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6.png" /><Relationship Id="rId3" Type="http://schemas.openxmlformats.org/officeDocument/2006/relationships/image" Target="../media/image437.png" /><Relationship Id="rId4" Type="http://schemas.openxmlformats.org/officeDocument/2006/relationships/image" Target="../media/image438.png" /></Relationships>
</file>

<file path=ppt/slides/_rels/slide10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9.png" /><Relationship Id="rId3" Type="http://schemas.openxmlformats.org/officeDocument/2006/relationships/image" Target="../media/image440.png" /><Relationship Id="rId4" Type="http://schemas.openxmlformats.org/officeDocument/2006/relationships/image" Target="../media/image441.png" /></Relationships>
</file>

<file path=ppt/slides/_rels/slide10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2.png" /><Relationship Id="rId3" Type="http://schemas.openxmlformats.org/officeDocument/2006/relationships/image" Target="../media/image443.png" /><Relationship Id="rId4" Type="http://schemas.openxmlformats.org/officeDocument/2006/relationships/image" Target="../media/image444.png" /></Relationships>
</file>

<file path=ppt/slides/_rels/slide10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5.png" /><Relationship Id="rId3" Type="http://schemas.openxmlformats.org/officeDocument/2006/relationships/image" Target="../media/image446.png" /><Relationship Id="rId4" Type="http://schemas.openxmlformats.org/officeDocument/2006/relationships/image" Target="../media/image447.png" /></Relationships>
</file>

<file path=ppt/slides/_rels/slide10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8.png" /><Relationship Id="rId3" Type="http://schemas.openxmlformats.org/officeDocument/2006/relationships/image" Target="../media/image449.png" /><Relationship Id="rId4" Type="http://schemas.openxmlformats.org/officeDocument/2006/relationships/image" Target="../media/image450.png" /></Relationships>
</file>

<file path=ppt/slides/_rels/slide10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1.png" /><Relationship Id="rId3" Type="http://schemas.openxmlformats.org/officeDocument/2006/relationships/image" Target="../media/image452.png" /><Relationship Id="rId4" Type="http://schemas.openxmlformats.org/officeDocument/2006/relationships/image" Target="../media/image453.png" /></Relationships>
</file>

<file path=ppt/slides/_rels/slide10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4.png" /><Relationship Id="rId3" Type="http://schemas.openxmlformats.org/officeDocument/2006/relationships/image" Target="../media/image455.png" /><Relationship Id="rId4" Type="http://schemas.openxmlformats.org/officeDocument/2006/relationships/image" Target="../media/image456.png" /></Relationships>
</file>

<file path=ppt/slides/_rels/slide10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7.png" /><Relationship Id="rId3" Type="http://schemas.openxmlformats.org/officeDocument/2006/relationships/image" Target="../media/image458.png" /><Relationship Id="rId4" Type="http://schemas.openxmlformats.org/officeDocument/2006/relationships/image" Target="../media/image459.png" /></Relationships>
</file>

<file path=ppt/slides/_rels/slide10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0.png" /><Relationship Id="rId3" Type="http://schemas.openxmlformats.org/officeDocument/2006/relationships/image" Target="../media/image461.png" /><Relationship Id="rId4" Type="http://schemas.openxmlformats.org/officeDocument/2006/relationships/image" Target="../media/image462.png" /></Relationships>
</file>

<file path=ppt/slides/_rels/slide10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3.png" /><Relationship Id="rId3" Type="http://schemas.openxmlformats.org/officeDocument/2006/relationships/image" Target="../media/image464.png" /><Relationship Id="rId4" Type="http://schemas.openxmlformats.org/officeDocument/2006/relationships/image" Target="../media/image465.png" /></Relationships>
</file>

<file path=ppt/slides/_rels/slide10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6.png" /><Relationship Id="rId3" Type="http://schemas.openxmlformats.org/officeDocument/2006/relationships/image" Target="../media/image467.png" /><Relationship Id="rId4" Type="http://schemas.openxmlformats.org/officeDocument/2006/relationships/image" Target="../media/image468.png" /></Relationships>
</file>

<file path=ppt/slides/_rels/slide1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9.png" /><Relationship Id="rId3" Type="http://schemas.openxmlformats.org/officeDocument/2006/relationships/image" Target="../media/image470.png" /><Relationship Id="rId4" Type="http://schemas.openxmlformats.org/officeDocument/2006/relationships/image" Target="../media/image471.png" /></Relationships>
</file>

<file path=ppt/slides/_rels/slide1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2.png" /><Relationship Id="rId3" Type="http://schemas.openxmlformats.org/officeDocument/2006/relationships/image" Target="../media/image473.png" /><Relationship Id="rId4" Type="http://schemas.openxmlformats.org/officeDocument/2006/relationships/image" Target="../media/image474.png" /></Relationships>
</file>

<file path=ppt/slides/_rels/slide1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5.png" /><Relationship Id="rId3" Type="http://schemas.openxmlformats.org/officeDocument/2006/relationships/image" Target="../media/image476.png" /><Relationship Id="rId4" Type="http://schemas.openxmlformats.org/officeDocument/2006/relationships/image" Target="../media/image477.png" /></Relationships>
</file>

<file path=ppt/slides/_rels/slide1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8.png" /><Relationship Id="rId3" Type="http://schemas.openxmlformats.org/officeDocument/2006/relationships/image" Target="../media/image479.png" /><Relationship Id="rId4" Type="http://schemas.openxmlformats.org/officeDocument/2006/relationships/image" Target="../media/image480.png" /></Relationships>
</file>

<file path=ppt/slides/_rels/slide1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1.png" /><Relationship Id="rId3" Type="http://schemas.openxmlformats.org/officeDocument/2006/relationships/image" Target="../media/image482.png" /><Relationship Id="rId4" Type="http://schemas.openxmlformats.org/officeDocument/2006/relationships/image" Target="../media/image483.png" /></Relationships>
</file>

<file path=ppt/slides/_rels/slide1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4.png" /><Relationship Id="rId3" Type="http://schemas.openxmlformats.org/officeDocument/2006/relationships/image" Target="../media/image485.png" /><Relationship Id="rId4" Type="http://schemas.openxmlformats.org/officeDocument/2006/relationships/image" Target="../media/image486.png" /></Relationships>
</file>

<file path=ppt/slides/_rels/slide1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7.png" /><Relationship Id="rId3" Type="http://schemas.openxmlformats.org/officeDocument/2006/relationships/image" Target="../media/image488.png" /><Relationship Id="rId4" Type="http://schemas.openxmlformats.org/officeDocument/2006/relationships/image" Target="../media/image489.png" /></Relationships>
</file>

<file path=ppt/slides/_rels/slide1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0.png" /><Relationship Id="rId3" Type="http://schemas.openxmlformats.org/officeDocument/2006/relationships/image" Target="../media/image491.png" /><Relationship Id="rId4" Type="http://schemas.openxmlformats.org/officeDocument/2006/relationships/image" Target="../media/image492.png" /></Relationships>
</file>

<file path=ppt/slides/_rels/slide1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3.png" /><Relationship Id="rId3" Type="http://schemas.openxmlformats.org/officeDocument/2006/relationships/image" Target="../media/image494.png" /><Relationship Id="rId4" Type="http://schemas.openxmlformats.org/officeDocument/2006/relationships/image" Target="../media/image495.png" /></Relationships>
</file>

<file path=ppt/slides/_rels/slide1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6.png" /><Relationship Id="rId3" Type="http://schemas.openxmlformats.org/officeDocument/2006/relationships/image" Target="../media/image497.png" /><Relationship Id="rId4" Type="http://schemas.openxmlformats.org/officeDocument/2006/relationships/image" Target="../media/image498.png" /></Relationships>
</file>

<file path=ppt/slides/_rels/slide1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9.png" /><Relationship Id="rId3" Type="http://schemas.openxmlformats.org/officeDocument/2006/relationships/image" Target="../media/image500.png" /><Relationship Id="rId4" Type="http://schemas.openxmlformats.org/officeDocument/2006/relationships/image" Target="../media/image501.png" /></Relationships>
</file>

<file path=ppt/slides/_rels/slide1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2.png" /><Relationship Id="rId3" Type="http://schemas.openxmlformats.org/officeDocument/2006/relationships/image" Target="../media/image503.png" /><Relationship Id="rId4" Type="http://schemas.openxmlformats.org/officeDocument/2006/relationships/image" Target="../media/image504.png" /></Relationships>
</file>

<file path=ppt/slides/_rels/slide1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5.png" /><Relationship Id="rId3" Type="http://schemas.openxmlformats.org/officeDocument/2006/relationships/image" Target="../media/image506.png" /><Relationship Id="rId4" Type="http://schemas.openxmlformats.org/officeDocument/2006/relationships/image" Target="../media/image507.png" /></Relationships>
</file>

<file path=ppt/slides/_rels/slide1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8.png" /><Relationship Id="rId3" Type="http://schemas.openxmlformats.org/officeDocument/2006/relationships/image" Target="../media/image509.png" /><Relationship Id="rId4" Type="http://schemas.openxmlformats.org/officeDocument/2006/relationships/image" Target="../media/image510.png" /></Relationships>
</file>

<file path=ppt/slides/_rels/slide1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11.png" /><Relationship Id="rId3" Type="http://schemas.openxmlformats.org/officeDocument/2006/relationships/image" Target="../media/image512.png" /><Relationship Id="rId4" Type="http://schemas.openxmlformats.org/officeDocument/2006/relationships/image" Target="../media/image513.png" /></Relationships>
</file>

<file path=ppt/slides/_rels/slide1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14.png" /><Relationship Id="rId3" Type="http://schemas.openxmlformats.org/officeDocument/2006/relationships/image" Target="../media/image515.png" /><Relationship Id="rId4" Type="http://schemas.openxmlformats.org/officeDocument/2006/relationships/image" Target="../media/image516.png" /></Relationships>
</file>

<file path=ppt/slides/_rels/slide1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17.png" /><Relationship Id="rId3" Type="http://schemas.openxmlformats.org/officeDocument/2006/relationships/image" Target="../media/image518.png" /><Relationship Id="rId4" Type="http://schemas.openxmlformats.org/officeDocument/2006/relationships/image" Target="../media/image519.png" /></Relationships>
</file>

<file path=ppt/slides/_rels/slide1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0.png" /><Relationship Id="rId3" Type="http://schemas.openxmlformats.org/officeDocument/2006/relationships/image" Target="../media/image521.png" /><Relationship Id="rId4" Type="http://schemas.openxmlformats.org/officeDocument/2006/relationships/image" Target="../media/image522.png" /></Relationships>
</file>

<file path=ppt/slides/_rels/slide1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3.png" /><Relationship Id="rId3" Type="http://schemas.openxmlformats.org/officeDocument/2006/relationships/image" Target="../media/image524.png" /><Relationship Id="rId4" Type="http://schemas.openxmlformats.org/officeDocument/2006/relationships/image" Target="../media/image525.png" /></Relationships>
</file>

<file path=ppt/slides/_rels/slide1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6.png" /><Relationship Id="rId3" Type="http://schemas.openxmlformats.org/officeDocument/2006/relationships/image" Target="../media/image527.png" /><Relationship Id="rId4" Type="http://schemas.openxmlformats.org/officeDocument/2006/relationships/image" Target="../media/image528.png" /></Relationships>
</file>

<file path=ppt/slides/_rels/slide1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9.png" /><Relationship Id="rId3" Type="http://schemas.openxmlformats.org/officeDocument/2006/relationships/image" Target="../media/image530.png" /><Relationship Id="rId4" Type="http://schemas.openxmlformats.org/officeDocument/2006/relationships/image" Target="../media/image531.png" /></Relationships>
</file>

<file path=ppt/slides/_rels/slide1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32.png" /><Relationship Id="rId3" Type="http://schemas.openxmlformats.org/officeDocument/2006/relationships/image" Target="../media/image533.png" /><Relationship Id="rId4" Type="http://schemas.openxmlformats.org/officeDocument/2006/relationships/image" Target="../media/image534.png" /></Relationships>
</file>

<file path=ppt/slides/_rels/slide1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35.png" /><Relationship Id="rId3" Type="http://schemas.openxmlformats.org/officeDocument/2006/relationships/image" Target="../media/image536.png" /><Relationship Id="rId4" Type="http://schemas.openxmlformats.org/officeDocument/2006/relationships/image" Target="../media/image537.png" /></Relationships>
</file>

<file path=ppt/slides/_rels/slide1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38.png" /><Relationship Id="rId3" Type="http://schemas.openxmlformats.org/officeDocument/2006/relationships/image" Target="../media/image539.png" /><Relationship Id="rId4" Type="http://schemas.openxmlformats.org/officeDocument/2006/relationships/image" Target="../media/image540.png" /></Relationships>
</file>

<file path=ppt/slides/_rels/slide1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41.png" /><Relationship Id="rId3" Type="http://schemas.openxmlformats.org/officeDocument/2006/relationships/image" Target="../media/image542.png" /><Relationship Id="rId4" Type="http://schemas.openxmlformats.org/officeDocument/2006/relationships/image" Target="../media/image543.png" /></Relationships>
</file>

<file path=ppt/slides/_rels/slide1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44.png" /><Relationship Id="rId3" Type="http://schemas.openxmlformats.org/officeDocument/2006/relationships/image" Target="../media/image545.png" /><Relationship Id="rId4" Type="http://schemas.openxmlformats.org/officeDocument/2006/relationships/image" Target="../media/image546.png" /></Relationships>
</file>

<file path=ppt/slides/_rels/slide1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47.png" /><Relationship Id="rId3" Type="http://schemas.openxmlformats.org/officeDocument/2006/relationships/image" Target="../media/image548.png" /><Relationship Id="rId4" Type="http://schemas.openxmlformats.org/officeDocument/2006/relationships/image" Target="../media/image549.png" /></Relationships>
</file>

<file path=ppt/slides/_rels/slide1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0.png" /><Relationship Id="rId3" Type="http://schemas.openxmlformats.org/officeDocument/2006/relationships/image" Target="../media/image551.png" /><Relationship Id="rId4" Type="http://schemas.openxmlformats.org/officeDocument/2006/relationships/image" Target="../media/image552.png" /></Relationships>
</file>

<file path=ppt/slides/_rels/slide1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3.png" /><Relationship Id="rId3" Type="http://schemas.openxmlformats.org/officeDocument/2006/relationships/image" Target="../media/image554.png" /><Relationship Id="rId4" Type="http://schemas.openxmlformats.org/officeDocument/2006/relationships/image" Target="../media/image555.png" /></Relationships>
</file>

<file path=ppt/slides/_rels/slide1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6.png" /><Relationship Id="rId3" Type="http://schemas.openxmlformats.org/officeDocument/2006/relationships/image" Target="../media/image557.png" /><Relationship Id="rId4" Type="http://schemas.openxmlformats.org/officeDocument/2006/relationships/image" Target="../media/image558.png" /></Relationships>
</file>

<file path=ppt/slides/_rels/slide1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9.png" /><Relationship Id="rId3" Type="http://schemas.openxmlformats.org/officeDocument/2006/relationships/image" Target="../media/image560.png" /><Relationship Id="rId4" Type="http://schemas.openxmlformats.org/officeDocument/2006/relationships/image" Target="../media/image561.png" /></Relationships>
</file>

<file path=ppt/slides/_rels/slide1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62.png" /><Relationship Id="rId3" Type="http://schemas.openxmlformats.org/officeDocument/2006/relationships/image" Target="../media/image563.png" /><Relationship Id="rId4" Type="http://schemas.openxmlformats.org/officeDocument/2006/relationships/image" Target="../media/image564.png" /></Relationships>
</file>

<file path=ppt/slides/_rels/slide1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65.png" /><Relationship Id="rId3" Type="http://schemas.openxmlformats.org/officeDocument/2006/relationships/image" Target="../media/image566.png" /><Relationship Id="rId4" Type="http://schemas.openxmlformats.org/officeDocument/2006/relationships/image" Target="../media/image567.png" /></Relationships>
</file>

<file path=ppt/slides/_rels/slide1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68.png" /><Relationship Id="rId3" Type="http://schemas.openxmlformats.org/officeDocument/2006/relationships/image" Target="../media/image569.png" /><Relationship Id="rId4" Type="http://schemas.openxmlformats.org/officeDocument/2006/relationships/image" Target="../media/image570.png" /></Relationships>
</file>

<file path=ppt/slides/_rels/slide1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71.png" /><Relationship Id="rId3" Type="http://schemas.openxmlformats.org/officeDocument/2006/relationships/image" Target="../media/image572.png" /><Relationship Id="rId4" Type="http://schemas.openxmlformats.org/officeDocument/2006/relationships/image" Target="../media/image573.png" /></Relationships>
</file>

<file path=ppt/slides/_rels/slide1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74.png" /><Relationship Id="rId3" Type="http://schemas.openxmlformats.org/officeDocument/2006/relationships/image" Target="../media/image575.png" /><Relationship Id="rId4" Type="http://schemas.openxmlformats.org/officeDocument/2006/relationships/image" Target="../media/image576.png" /></Relationships>
</file>

<file path=ppt/slides/_rels/slide1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77.png" /><Relationship Id="rId3" Type="http://schemas.openxmlformats.org/officeDocument/2006/relationships/image" Target="../media/image578.png" /><Relationship Id="rId4" Type="http://schemas.openxmlformats.org/officeDocument/2006/relationships/image" Target="../media/image579.png" /></Relationships>
</file>

<file path=ppt/slides/_rels/slide1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80.png" /><Relationship Id="rId3" Type="http://schemas.openxmlformats.org/officeDocument/2006/relationships/image" Target="../media/image581.png" /><Relationship Id="rId4" Type="http://schemas.openxmlformats.org/officeDocument/2006/relationships/image" Target="../media/image582.png" /></Relationships>
</file>

<file path=ppt/slides/_rels/slide1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83.png" /><Relationship Id="rId3" Type="http://schemas.openxmlformats.org/officeDocument/2006/relationships/image" Target="../media/image584.png" /><Relationship Id="rId4" Type="http://schemas.openxmlformats.org/officeDocument/2006/relationships/image" Target="../media/image585.png" /></Relationships>
</file>

<file path=ppt/slides/_rels/slide1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86.png" /><Relationship Id="rId3" Type="http://schemas.openxmlformats.org/officeDocument/2006/relationships/image" Target="../media/image587.png" /><Relationship Id="rId4" Type="http://schemas.openxmlformats.org/officeDocument/2006/relationships/image" Target="../media/image588.png" /></Relationships>
</file>

<file path=ppt/slides/_rels/slide1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89.png" /><Relationship Id="rId3" Type="http://schemas.openxmlformats.org/officeDocument/2006/relationships/image" Target="../media/image590.png" /><Relationship Id="rId4" Type="http://schemas.openxmlformats.org/officeDocument/2006/relationships/image" Target="../media/image591.png" /></Relationships>
</file>

<file path=ppt/slides/_rels/slide1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92.png" /><Relationship Id="rId3" Type="http://schemas.openxmlformats.org/officeDocument/2006/relationships/image" Target="../media/image593.png" /><Relationship Id="rId4" Type="http://schemas.openxmlformats.org/officeDocument/2006/relationships/image" Target="../media/image594.png" /></Relationships>
</file>

<file path=ppt/slides/_rels/slide1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95.png" /><Relationship Id="rId3" Type="http://schemas.openxmlformats.org/officeDocument/2006/relationships/image" Target="../media/image596.png" /><Relationship Id="rId4" Type="http://schemas.openxmlformats.org/officeDocument/2006/relationships/image" Target="../media/image597.png" /></Relationships>
</file>

<file path=ppt/slides/_rels/slide1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98.png" /><Relationship Id="rId3" Type="http://schemas.openxmlformats.org/officeDocument/2006/relationships/image" Target="../media/image599.png" /><Relationship Id="rId4" Type="http://schemas.openxmlformats.org/officeDocument/2006/relationships/image" Target="../media/image600.png" /></Relationships>
</file>

<file path=ppt/slides/_rels/slide1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01.png" /><Relationship Id="rId3" Type="http://schemas.openxmlformats.org/officeDocument/2006/relationships/image" Target="../media/image602.png" /><Relationship Id="rId4" Type="http://schemas.openxmlformats.org/officeDocument/2006/relationships/image" Target="../media/image603.png" /></Relationships>
</file>

<file path=ppt/slides/_rels/slide1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04.png" /><Relationship Id="rId3" Type="http://schemas.openxmlformats.org/officeDocument/2006/relationships/image" Target="../media/image605.png" /><Relationship Id="rId4" Type="http://schemas.openxmlformats.org/officeDocument/2006/relationships/image" Target="../media/image606.png" /></Relationships>
</file>

<file path=ppt/slides/_rels/slide1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07.png" /><Relationship Id="rId3" Type="http://schemas.openxmlformats.org/officeDocument/2006/relationships/image" Target="../media/image608.png" /><Relationship Id="rId4" Type="http://schemas.openxmlformats.org/officeDocument/2006/relationships/image" Target="../media/image609.png" /></Relationships>
</file>

<file path=ppt/slides/_rels/slide1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10.png" /><Relationship Id="rId3" Type="http://schemas.openxmlformats.org/officeDocument/2006/relationships/image" Target="../media/image611.png" /><Relationship Id="rId4" Type="http://schemas.openxmlformats.org/officeDocument/2006/relationships/image" Target="../media/image612.png" /></Relationships>
</file>

<file path=ppt/slides/_rels/slide1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13.png" /><Relationship Id="rId3" Type="http://schemas.openxmlformats.org/officeDocument/2006/relationships/image" Target="../media/image614.png" /><Relationship Id="rId4" Type="http://schemas.openxmlformats.org/officeDocument/2006/relationships/image" Target="../media/image615.png" /></Relationships>
</file>

<file path=ppt/slides/_rels/slide1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16.png" /><Relationship Id="rId3" Type="http://schemas.openxmlformats.org/officeDocument/2006/relationships/image" Target="../media/image617.png" /><Relationship Id="rId4" Type="http://schemas.openxmlformats.org/officeDocument/2006/relationships/image" Target="../media/image618.png" /></Relationships>
</file>

<file path=ppt/slides/_rels/slide1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19.png" /><Relationship Id="rId3" Type="http://schemas.openxmlformats.org/officeDocument/2006/relationships/image" Target="../media/image620.png" /><Relationship Id="rId4" Type="http://schemas.openxmlformats.org/officeDocument/2006/relationships/image" Target="../media/image621.png" /></Relationships>
</file>

<file path=ppt/slides/_rels/slide1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22.png" /><Relationship Id="rId3" Type="http://schemas.openxmlformats.org/officeDocument/2006/relationships/image" Target="../media/image623.png" /><Relationship Id="rId4" Type="http://schemas.openxmlformats.org/officeDocument/2006/relationships/image" Target="../media/image624.png" /></Relationships>
</file>

<file path=ppt/slides/_rels/slide1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25.png" /><Relationship Id="rId3" Type="http://schemas.openxmlformats.org/officeDocument/2006/relationships/image" Target="../media/image626.png" /><Relationship Id="rId4" Type="http://schemas.openxmlformats.org/officeDocument/2006/relationships/image" Target="../media/image627.png" /><Relationship Id="rId5" Type="http://schemas.openxmlformats.org/officeDocument/2006/relationships/image" Target="../media/image628.png" /><Relationship Id="rId6" Type="http://schemas.openxmlformats.org/officeDocument/2006/relationships/image" Target="../media/image629.png" /><Relationship Id="rId7" Type="http://schemas.openxmlformats.org/officeDocument/2006/relationships/image" Target="../media/image630.png" /><Relationship Id="rId8" Type="http://schemas.openxmlformats.org/officeDocument/2006/relationships/image" Target="../media/image631.png" /></Relationships>
</file>

<file path=ppt/slides/_rels/slide1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32.png" /><Relationship Id="rId3" Type="http://schemas.openxmlformats.org/officeDocument/2006/relationships/image" Target="../media/image633.png" /><Relationship Id="rId4" Type="http://schemas.openxmlformats.org/officeDocument/2006/relationships/image" Target="../media/image634.png" /></Relationships>
</file>

<file path=ppt/slides/_rels/slide1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35.png" /><Relationship Id="rId3" Type="http://schemas.openxmlformats.org/officeDocument/2006/relationships/image" Target="../media/image636.png" /><Relationship Id="rId4" Type="http://schemas.openxmlformats.org/officeDocument/2006/relationships/image" Target="../media/image637.png" /></Relationships>
</file>

<file path=ppt/slides/_rels/slide1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38.png" /><Relationship Id="rId3" Type="http://schemas.openxmlformats.org/officeDocument/2006/relationships/image" Target="../media/image639.png" /><Relationship Id="rId4" Type="http://schemas.openxmlformats.org/officeDocument/2006/relationships/image" Target="../media/image640.png" /></Relationships>
</file>

<file path=ppt/slides/_rels/slide1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41.png" /><Relationship Id="rId3" Type="http://schemas.openxmlformats.org/officeDocument/2006/relationships/image" Target="../media/image642.png" /><Relationship Id="rId4" Type="http://schemas.openxmlformats.org/officeDocument/2006/relationships/image" Target="../media/image643.png" /></Relationships>
</file>

<file path=ppt/slides/_rels/slide1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44.png" /><Relationship Id="rId3" Type="http://schemas.openxmlformats.org/officeDocument/2006/relationships/image" Target="../media/image645.png" /><Relationship Id="rId4" Type="http://schemas.openxmlformats.org/officeDocument/2006/relationships/image" Target="../media/image646.png" /></Relationships>
</file>

<file path=ppt/slides/_rels/slide1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47.png" /><Relationship Id="rId3" Type="http://schemas.openxmlformats.org/officeDocument/2006/relationships/image" Target="../media/image648.png" /><Relationship Id="rId4" Type="http://schemas.openxmlformats.org/officeDocument/2006/relationships/image" Target="../media/image649.png" /></Relationships>
</file>

<file path=ppt/slides/_rels/slide1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50.png" /><Relationship Id="rId3" Type="http://schemas.openxmlformats.org/officeDocument/2006/relationships/image" Target="../media/image651.png" /><Relationship Id="rId4" Type="http://schemas.openxmlformats.org/officeDocument/2006/relationships/image" Target="../media/image652.png" /></Relationships>
</file>

<file path=ppt/slides/_rels/slide1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53.png" /><Relationship Id="rId3" Type="http://schemas.openxmlformats.org/officeDocument/2006/relationships/image" Target="../media/image654.png" /><Relationship Id="rId4" Type="http://schemas.openxmlformats.org/officeDocument/2006/relationships/image" Target="../media/image655.png" /></Relationships>
</file>

<file path=ppt/slides/_rels/slide1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56.png" /><Relationship Id="rId3" Type="http://schemas.openxmlformats.org/officeDocument/2006/relationships/image" Target="../media/image657.png" /><Relationship Id="rId4" Type="http://schemas.openxmlformats.org/officeDocument/2006/relationships/image" Target="../media/image658.png" /></Relationships>
</file>

<file path=ppt/slides/_rels/slide1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59.png" /><Relationship Id="rId3" Type="http://schemas.openxmlformats.org/officeDocument/2006/relationships/image" Target="../media/image660.png" /><Relationship Id="rId4" Type="http://schemas.openxmlformats.org/officeDocument/2006/relationships/image" Target="../media/image661.png" /></Relationships>
</file>

<file path=ppt/slides/_rels/slide1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62.png" /><Relationship Id="rId3" Type="http://schemas.openxmlformats.org/officeDocument/2006/relationships/image" Target="../media/image663.png" /><Relationship Id="rId4" Type="http://schemas.openxmlformats.org/officeDocument/2006/relationships/image" Target="../media/image664.png" /></Relationships>
</file>

<file path=ppt/slides/_rels/slide1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65.png" /><Relationship Id="rId3" Type="http://schemas.openxmlformats.org/officeDocument/2006/relationships/image" Target="../media/image666.png" /><Relationship Id="rId4" Type="http://schemas.openxmlformats.org/officeDocument/2006/relationships/image" Target="../media/image667.png" /></Relationships>
</file>

<file path=ppt/slides/_rels/slide1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68.png" /><Relationship Id="rId3" Type="http://schemas.openxmlformats.org/officeDocument/2006/relationships/image" Target="../media/image669.png" /><Relationship Id="rId4" Type="http://schemas.openxmlformats.org/officeDocument/2006/relationships/image" Target="../media/image670.png" /></Relationships>
</file>

<file path=ppt/slides/_rels/slide1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71.png" /><Relationship Id="rId3" Type="http://schemas.openxmlformats.org/officeDocument/2006/relationships/image" Target="../media/image672.png" /><Relationship Id="rId4" Type="http://schemas.openxmlformats.org/officeDocument/2006/relationships/image" Target="../media/image673.png" /></Relationships>
</file>

<file path=ppt/slides/_rels/slide1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74.png" /><Relationship Id="rId3" Type="http://schemas.openxmlformats.org/officeDocument/2006/relationships/image" Target="../media/image675.png" /><Relationship Id="rId4" Type="http://schemas.openxmlformats.org/officeDocument/2006/relationships/image" Target="../media/image676.png" /></Relationships>
</file>

<file path=ppt/slides/_rels/slide1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77.png" /><Relationship Id="rId3" Type="http://schemas.openxmlformats.org/officeDocument/2006/relationships/image" Target="../media/image678.png" /><Relationship Id="rId4" Type="http://schemas.openxmlformats.org/officeDocument/2006/relationships/image" Target="../media/image679.png" /></Relationships>
</file>

<file path=ppt/slides/_rels/slide1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80.png" /><Relationship Id="rId3" Type="http://schemas.openxmlformats.org/officeDocument/2006/relationships/image" Target="../media/image681.png" /><Relationship Id="rId4" Type="http://schemas.openxmlformats.org/officeDocument/2006/relationships/image" Target="../media/image682.png" /></Relationships>
</file>

<file path=ppt/slides/_rels/slide1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83.png" /><Relationship Id="rId3" Type="http://schemas.openxmlformats.org/officeDocument/2006/relationships/image" Target="../media/image684.png" /><Relationship Id="rId4" Type="http://schemas.openxmlformats.org/officeDocument/2006/relationships/image" Target="../media/image685.png" /></Relationships>
</file>

<file path=ppt/slides/_rels/slide1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86.png" /><Relationship Id="rId3" Type="http://schemas.openxmlformats.org/officeDocument/2006/relationships/image" Target="../media/image687.png" /><Relationship Id="rId4" Type="http://schemas.openxmlformats.org/officeDocument/2006/relationships/image" Target="../media/image688.png" /></Relationships>
</file>

<file path=ppt/slides/_rels/slide1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89.png" /><Relationship Id="rId3" Type="http://schemas.openxmlformats.org/officeDocument/2006/relationships/image" Target="../media/image690.png" /><Relationship Id="rId4" Type="http://schemas.openxmlformats.org/officeDocument/2006/relationships/image" Target="../media/image691.png" /><Relationship Id="rId5" Type="http://schemas.openxmlformats.org/officeDocument/2006/relationships/image" Target="../media/image692.png" /><Relationship Id="rId6" Type="http://schemas.openxmlformats.org/officeDocument/2006/relationships/image" Target="../media/image693.png" /><Relationship Id="rId7" Type="http://schemas.openxmlformats.org/officeDocument/2006/relationships/image" Target="../media/image694.png" /><Relationship Id="rId8" Type="http://schemas.openxmlformats.org/officeDocument/2006/relationships/image" Target="../media/image695.png" /></Relationships>
</file>

<file path=ppt/slides/_rels/slide1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96.png" /><Relationship Id="rId3" Type="http://schemas.openxmlformats.org/officeDocument/2006/relationships/image" Target="../media/image697.png" /><Relationship Id="rId4" Type="http://schemas.openxmlformats.org/officeDocument/2006/relationships/image" Target="../media/image698.png" /></Relationships>
</file>

<file path=ppt/slides/_rels/slide1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99.png" /><Relationship Id="rId3" Type="http://schemas.openxmlformats.org/officeDocument/2006/relationships/image" Target="../media/image700.png" /><Relationship Id="rId4" Type="http://schemas.openxmlformats.org/officeDocument/2006/relationships/image" Target="../media/image701.png" /></Relationships>
</file>

<file path=ppt/slides/_rels/slide1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02.png" /><Relationship Id="rId3" Type="http://schemas.openxmlformats.org/officeDocument/2006/relationships/image" Target="../media/image703.png" /><Relationship Id="rId4" Type="http://schemas.openxmlformats.org/officeDocument/2006/relationships/image" Target="../media/image704.png" /><Relationship Id="rId5" Type="http://schemas.openxmlformats.org/officeDocument/2006/relationships/image" Target="../media/image705.png" /><Relationship Id="rId6" Type="http://schemas.openxmlformats.org/officeDocument/2006/relationships/image" Target="../media/image706.png" /><Relationship Id="rId7" Type="http://schemas.openxmlformats.org/officeDocument/2006/relationships/image" Target="../media/image707.png" /><Relationship Id="rId8" Type="http://schemas.openxmlformats.org/officeDocument/2006/relationships/image" Target="../media/image708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2211654" y="8336305"/>
            <a:ext cx="3500526" cy="68530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7147" y="2860806"/>
            <a:ext cx="5794295" cy="10332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3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spc="-132">
                <a:solidFill>
                  <a:srgbClr val="000000"/>
                </a:solidFill>
                <a:latin typeface="SKSQLF+MalgunGothicBold"/>
                <a:cs typeface="SKSQLF+MalgunGothicBold"/>
              </a:rPr>
              <a:t>표준전자(세금)계산서(v3.0)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712773" y="3509322"/>
            <a:ext cx="3118512" cy="10332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3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spc="-97">
                <a:solidFill>
                  <a:srgbClr val="000000"/>
                </a:solidFill>
                <a:latin typeface="SKSQLF+MalgunGothicBold"/>
                <a:cs typeface="SKSQLF+MalgunGothicBold"/>
              </a:rPr>
              <a:t>개발지침</a:t>
            </a:r>
            <a:r>
              <a:rPr dirty="0" sz="3200" spc="7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3200" spc="-157">
                <a:solidFill>
                  <a:srgbClr val="000000"/>
                </a:solidFill>
                <a:latin typeface="SKSQLF+MalgunGothicBold"/>
                <a:cs typeface="SKSQLF+MalgunGothicBold"/>
              </a:rPr>
              <a:t>v1.0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491115" y="6308612"/>
            <a:ext cx="1326467" cy="6459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6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spc="-64">
                <a:solidFill>
                  <a:srgbClr val="000000"/>
                </a:solidFill>
                <a:latin typeface="SKSQLF+MalgunGothicBold"/>
                <a:cs typeface="SKSQLF+MalgunGothicBold"/>
              </a:rPr>
              <a:t>2017.</a:t>
            </a:r>
            <a:r>
              <a:rPr dirty="0" sz="2000" spc="4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2000" spc="-68">
                <a:solidFill>
                  <a:srgbClr val="000000"/>
                </a:solidFill>
                <a:latin typeface="SKSQLF+MalgunGothicBold"/>
                <a:cs typeface="SKSQLF+MalgunGothicBold"/>
              </a:rPr>
              <a:t>8.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558135" y="1330430"/>
            <a:ext cx="444911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목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181113" y="1330430"/>
            <a:ext cx="444911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차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792453"/>
            <a:ext cx="6209787" cy="24793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1.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지침의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상태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  <a:r>
              <a:rPr dirty="0" sz="1000" spc="1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1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지침의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1.1.1.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연혁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1.1.2.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작성자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1.1.3.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감수자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지침의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목적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적용범위</a:t>
            </a:r>
            <a:r>
              <a:rPr dirty="0" sz="1000" spc="-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대상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관련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4380425"/>
            <a:ext cx="6209787" cy="24793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2.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5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시스템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재발급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10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권장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기한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11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2.2.5.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11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2.3.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연동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12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2.3.1.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연동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12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2.3.2.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연동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12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6968397"/>
            <a:ext cx="6209901" cy="26939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3.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20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절차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</a:t>
            </a:r>
            <a:r>
              <a:rPr dirty="0" sz="1000" spc="-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22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“관리정보(ExchangedDocument)”</a:t>
            </a:r>
            <a:r>
              <a:rPr dirty="0" sz="1000" spc="-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</a:t>
            </a:r>
            <a:r>
              <a:rPr dirty="0" sz="1000" spc="-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22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“전자서명(Signature)”</a:t>
            </a:r>
            <a:r>
              <a:rPr dirty="0" sz="1000" spc="-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</a:t>
            </a:r>
            <a:r>
              <a:rPr dirty="0" sz="1000" spc="-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23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“기본정보(TaxInvoiceDocument)”</a:t>
            </a:r>
            <a:r>
              <a:rPr dirty="0" sz="1000" spc="-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8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</a:t>
            </a:r>
            <a:r>
              <a:rPr dirty="0" sz="1000" spc="-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“거래처정보-공급자(InvoicerParty)”</a:t>
            </a:r>
            <a:r>
              <a:rPr dirty="0" sz="1000" spc="-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7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</a:t>
            </a:r>
            <a:r>
              <a:rPr dirty="0" sz="1000" spc="-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25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“거래처정보-공급받는자(InvoiceeParty)”</a:t>
            </a:r>
            <a:r>
              <a:rPr dirty="0" sz="1000" spc="-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6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26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3.2.6.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“거래처정보-수탁사업자(BrokerParty)”</a:t>
            </a:r>
            <a:r>
              <a:rPr dirty="0" sz="1000" spc="-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27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3.2.7.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6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7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4">
                <a:solidFill>
                  <a:srgbClr val="000000"/>
                </a:solidFill>
                <a:latin typeface="QCOLLM+MalgunGothic"/>
                <a:cs typeface="QCOLLM+MalgunGothic"/>
              </a:rPr>
              <a:t>“결제정보-결제방법별금액(SpecifiedPaymentMeans)”·</a:t>
            </a:r>
            <a:r>
              <a:rPr dirty="0" sz="1000" spc="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29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3.2.8.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3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“결제정보-Summary(SpecifiedMoneySummation)”</a:t>
            </a:r>
            <a:r>
              <a:rPr dirty="0" sz="1000" spc="-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·</a:t>
            </a:r>
            <a:r>
              <a:rPr dirty="0" sz="10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29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3.2.9.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“상품정보(TaxInvoiceTradeLineItem)”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30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53072"/>
            <a:ext cx="62099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4.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32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369244"/>
            <a:ext cx="6060180" cy="20470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</a:t>
            </a:r>
          </a:p>
          <a:p>
            <a:pPr marL="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33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접수증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34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35</a:t>
            </a:r>
          </a:p>
          <a:p>
            <a:pPr marL="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4.3.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4.3.1.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처리상태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4.3.2.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처리실패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  <a:p>
            <a:pPr marL="127946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4.3.3.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41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4.3.4.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42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3524872"/>
            <a:ext cx="6209901" cy="50673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5.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보안</a:t>
            </a:r>
            <a:r>
              <a:rPr dirty="0" sz="1000" spc="49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43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43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5.1.1.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수행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주체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43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5.1.2.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주요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44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5.1.3.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본인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확인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방법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44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5.1.4.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흐름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45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47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47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정규화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48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알고리듬</a:t>
            </a:r>
            <a:r>
              <a:rPr dirty="0" sz="1000" spc="-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48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대상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수행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추가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51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5.2.6.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52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5.2.7.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53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54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54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54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EnvelopedData의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55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EnvelopedData의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56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OID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56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5.3.6.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알고리듬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57</a:t>
            </a:r>
          </a:p>
          <a:p>
            <a:pPr marL="25437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5.3.7.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인증서의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획득과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58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5.3.8.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EnvelopedData의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59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8700816"/>
            <a:ext cx="6209901" cy="9691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6.</a:t>
            </a:r>
            <a:r>
              <a:rPr dirty="0" sz="1000" spc="25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통신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61</a:t>
            </a:r>
          </a:p>
          <a:p>
            <a:pPr marL="126423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6.1.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61</a:t>
            </a:r>
          </a:p>
          <a:p>
            <a:pPr marL="25437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6.1.1.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통신규약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범위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61</a:t>
            </a:r>
          </a:p>
          <a:p>
            <a:pPr marL="126423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62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34300" y="1153072"/>
            <a:ext cx="591304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통신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369244"/>
            <a:ext cx="6060180" cy="16161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94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송/수신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절차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62</a:t>
            </a:r>
          </a:p>
          <a:p>
            <a:pPr marL="127946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6.2.3.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기본구조</a:t>
            </a: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63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6.2.4.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Request,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data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첨부문서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69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6.2.5.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송수신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74</a:t>
            </a:r>
          </a:p>
          <a:p>
            <a:pPr marL="0" marR="0">
              <a:lnSpc>
                <a:spcPts val="1036"/>
              </a:lnSpc>
              <a:spcBef>
                <a:spcPts val="6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6.3.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보안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75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6.3.1.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전송보안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개요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75</a:t>
            </a:r>
          </a:p>
          <a:p>
            <a:pPr marL="127946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6.3.2.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75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53072"/>
            <a:ext cx="62810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부록</a:t>
            </a:r>
            <a:r>
              <a:rPr dirty="0" sz="1000" spc="50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78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355542"/>
            <a:ext cx="6064514" cy="728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43">
                <a:solidFill>
                  <a:srgbClr val="000000"/>
                </a:solidFill>
                <a:latin typeface="SKSQLF+MalgunGothicBold"/>
                <a:cs typeface="SKSQLF+MalgunGothicBold"/>
              </a:rPr>
              <a:t>A.</a:t>
            </a:r>
            <a:r>
              <a:rPr dirty="0" sz="1000" spc="75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유형별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항목표</a:t>
            </a:r>
            <a:r>
              <a:rPr dirty="0" sz="1000" spc="1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78</a:t>
            </a:r>
          </a:p>
          <a:p>
            <a:pPr marL="127946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A.1.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KEC표준전자(세금)계산서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v3.0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항목표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</a:t>
            </a:r>
            <a:r>
              <a:rPr dirty="0" sz="1000" spc="-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78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A.2.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항목표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83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2168470"/>
            <a:ext cx="6202304" cy="19450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B.</a:t>
            </a:r>
            <a:r>
              <a:rPr dirty="0" sz="1000" spc="75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표준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SKSQLF+MalgunGothicBold"/>
                <a:cs typeface="SKSQLF+MalgunGothicBold"/>
              </a:rPr>
              <a:t>문서(Schema)</a:t>
            </a:r>
            <a:r>
              <a:rPr dirty="0" sz="1000" spc="2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예제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84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B.1.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스키마(TaxInvoiceSchemaModule_1.0).xsd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0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</a:t>
            </a:r>
            <a:r>
              <a:rPr dirty="0" sz="1000" spc="-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84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B.2.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스키마(TaxInvoiceResponseSchemaModule_1.0).xsd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7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</a:t>
            </a:r>
            <a:r>
              <a:rPr dirty="0" sz="1000" spc="-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86</a:t>
            </a:r>
          </a:p>
          <a:p>
            <a:pPr marL="127946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B.3.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재사용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6">
                <a:solidFill>
                  <a:srgbClr val="000000"/>
                </a:solidFill>
                <a:latin typeface="QCOLLM+MalgunGothic"/>
                <a:cs typeface="QCOLLM+MalgunGothic"/>
              </a:rPr>
              <a:t>ABIE</a:t>
            </a:r>
            <a:r>
              <a:rPr dirty="0" sz="10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0">
                <a:solidFill>
                  <a:srgbClr val="000000"/>
                </a:solidFill>
                <a:latin typeface="QCOLLM+MalgunGothic"/>
                <a:cs typeface="QCOLLM+MalgunGothic"/>
              </a:rPr>
              <a:t>스키마(ReusableAggregateBusinessInformationEntitySchemaModule_1.0.xsd)··</a:t>
            </a:r>
            <a:r>
              <a:rPr dirty="0" sz="10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88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B.4.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타입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스키마(QualifiedDataTypesSchemaModule_1.0).xsd</a:t>
            </a:r>
            <a:r>
              <a:rPr dirty="0" sz="1000" spc="-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</a:t>
            </a:r>
            <a:r>
              <a:rPr dirty="0" sz="1000" spc="-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97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B.5.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리스트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스키마(CodeListSchemaModule_1.0).xsd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</a:t>
            </a:r>
            <a:r>
              <a:rPr dirty="0" sz="1000" spc="-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131</a:t>
            </a:r>
          </a:p>
          <a:p>
            <a:pPr marL="127946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B.6.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샘플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147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B.7.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접수증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샘플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-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153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B.8.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샘플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154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4197744"/>
            <a:ext cx="6064627" cy="11336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C.</a:t>
            </a:r>
            <a:r>
              <a:rPr dirty="0" sz="1000" spc="7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예제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WSDL···································································································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156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C.1.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예제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</a:t>
            </a:r>
            <a:r>
              <a:rPr dirty="0" sz="1000" spc="-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156</a:t>
            </a:r>
          </a:p>
          <a:p>
            <a:pPr marL="127946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C.2.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전자세금계산서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WSDL</a:t>
            </a:r>
            <a:r>
              <a:rPr dirty="0" sz="1000" spc="-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</a:t>
            </a:r>
            <a:r>
              <a:rPr dirty="0" sz="1000" spc="-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161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C.3.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WSDL</a:t>
            </a:r>
            <a:r>
              <a:rPr dirty="0" sz="1000" spc="-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166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C.4.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WSDL</a:t>
            </a:r>
            <a:r>
              <a:rPr dirty="0" sz="1000" spc="-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4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</a:t>
            </a:r>
            <a:r>
              <a:rPr dirty="0" sz="1000" spc="-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171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5415614"/>
            <a:ext cx="6064627" cy="7286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D.</a:t>
            </a:r>
            <a:r>
              <a:rPr dirty="0" sz="1000" spc="76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용어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정의</a:t>
            </a:r>
            <a:r>
              <a:rPr dirty="0" sz="1000" spc="1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SKSQLF+MalgunGothicBold"/>
                <a:cs typeface="SKSQLF+MalgunGothicBold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176</a:t>
            </a:r>
          </a:p>
          <a:p>
            <a:pPr marL="127946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D.1.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용어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목록</a:t>
            </a:r>
            <a:r>
              <a:rPr dirty="0" sz="1000" spc="4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176</a:t>
            </a:r>
          </a:p>
          <a:p>
            <a:pPr marL="127946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D.2.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약어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목록</a:t>
            </a:r>
            <a:r>
              <a:rPr dirty="0" sz="1000" spc="-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······························································································································</a:t>
            </a:r>
            <a:r>
              <a:rPr dirty="0" sz="1000" spc="-1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178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31722" y="5180507"/>
            <a:ext cx="5670054" cy="406693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91273"/>
            <a:ext cx="2515249" cy="12678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1.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지침의</a:t>
            </a:r>
            <a:r>
              <a:rPr dirty="0" sz="1600" spc="3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상태</a:t>
            </a:r>
            <a:r>
              <a:rPr dirty="0" sz="1600" spc="4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600" spc="3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  <a:p>
            <a:pPr marL="0" marR="0">
              <a:lnSpc>
                <a:spcPts val="1661"/>
              </a:lnSpc>
              <a:spcBef>
                <a:spcPts val="1344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1.1.</a:t>
            </a:r>
            <a:r>
              <a:rPr dirty="0" sz="1600" spc="38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지침의</a:t>
            </a:r>
            <a:r>
              <a:rPr dirty="0" sz="1600" spc="3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상태</a:t>
            </a:r>
          </a:p>
          <a:p>
            <a:pPr marL="0" marR="0">
              <a:lnSpc>
                <a:spcPts val="1661"/>
              </a:lnSpc>
              <a:spcBef>
                <a:spcPts val="1203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1.1.1.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연혁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2275901"/>
            <a:ext cx="6621740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제안하여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한국전자문서표준위원회(KEC)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산하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공통(전자세금계산서)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표준화그룹(SG)에서,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UN/CEFACT/TRADE/22의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프로세스(Open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Development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Process)에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개발하였다.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021845"/>
            <a:ext cx="662137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정보통신산업진흥원에서</a:t>
            </a:r>
            <a:r>
              <a:rPr dirty="0" sz="1100" spc="1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개발한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전자문서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개발지침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v3.5에서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제시하고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방법론을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완전히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준용하였다.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544006"/>
            <a:ext cx="6623109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2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2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부가가치세법</a:t>
            </a:r>
            <a:r>
              <a:rPr dirty="0" sz="1100" spc="2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소득세법,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법인세법에</a:t>
            </a:r>
            <a:r>
              <a:rPr dirty="0" sz="1100" spc="2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의거,</a:t>
            </a:r>
            <a:r>
              <a:rPr dirty="0" sz="1100" spc="2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신고하기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개발할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때,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사용자의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편의성을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높이고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이해를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쉽게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하기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개발되었다.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4289952"/>
            <a:ext cx="458889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현재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버전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: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표준전자(세금)계산서(v3.0)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v1.0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809866"/>
            <a:ext cx="1483737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1.1.2.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작성자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600856" y="5344064"/>
            <a:ext cx="569770" cy="7712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소</a:t>
            </a:r>
            <a:r>
              <a:rPr dirty="0" sz="1000" spc="6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속</a:t>
            </a:r>
          </a:p>
          <a:p>
            <a:pPr marL="0" marR="0">
              <a:lnSpc>
                <a:spcPts val="1036"/>
              </a:lnSpc>
              <a:spcBef>
                <a:spcPts val="254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913832" y="5344064"/>
            <a:ext cx="571293" cy="39209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직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급</a:t>
            </a:r>
          </a:p>
          <a:p>
            <a:pPr marL="0" marR="0">
              <a:lnSpc>
                <a:spcPts val="1036"/>
              </a:lnSpc>
              <a:spcBef>
                <a:spcPts val="254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사무관</a:t>
            </a:r>
          </a:p>
          <a:p>
            <a:pPr marL="0" marR="0">
              <a:lnSpc>
                <a:spcPts val="1036"/>
              </a:lnSpc>
              <a:spcBef>
                <a:spcPts val="251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사무관</a:t>
            </a:r>
          </a:p>
          <a:p>
            <a:pPr marL="0" marR="0">
              <a:lnSpc>
                <a:spcPts val="1036"/>
              </a:lnSpc>
              <a:spcBef>
                <a:spcPts val="254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51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무</a:t>
            </a:r>
          </a:p>
          <a:p>
            <a:pPr marL="0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</a:t>
            </a:r>
          </a:p>
          <a:p>
            <a:pPr marL="0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차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책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226809" y="5344064"/>
            <a:ext cx="5712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성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748460" y="5344064"/>
            <a:ext cx="5506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e-mail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164358" y="5793153"/>
            <a:ext cx="697717" cy="25722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봉</a:t>
            </a:r>
          </a:p>
          <a:p>
            <a:pPr marL="0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함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</a:t>
            </a:r>
          </a:p>
          <a:p>
            <a:pPr marL="0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안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림</a:t>
            </a:r>
          </a:p>
          <a:p>
            <a:pPr marL="0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남</a:t>
            </a:r>
          </a:p>
          <a:p>
            <a:pPr marL="0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훈</a:t>
            </a:r>
          </a:p>
          <a:p>
            <a:pPr marL="0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충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섭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337203" y="5793153"/>
            <a:ext cx="1372291" cy="3471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092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cbj1195@nts.go.kr</a:t>
            </a:r>
          </a:p>
          <a:p>
            <a:pPr marL="18278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ham2160@nts.go.kr</a:t>
            </a:r>
          </a:p>
          <a:p>
            <a:pPr marL="77682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krahn@klnet.co.kr</a:t>
            </a:r>
          </a:p>
          <a:p>
            <a:pPr marL="12185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jnlee@torpedo.co.kr</a:t>
            </a:r>
          </a:p>
          <a:p>
            <a:pPr marL="0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neolook@gmail.com</a:t>
            </a:r>
          </a:p>
          <a:p>
            <a:pPr marL="33509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shortpig@skcc.com</a:t>
            </a:r>
          </a:p>
          <a:p>
            <a:pPr marL="118807" marR="0">
              <a:lnSpc>
                <a:spcPts val="1036"/>
              </a:lnSpc>
              <a:spcBef>
                <a:spcPts val="249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chj71@skcc.com</a:t>
            </a:r>
          </a:p>
          <a:p>
            <a:pPr marL="126423" marR="0">
              <a:lnSpc>
                <a:spcPts val="1036"/>
              </a:lnSpc>
              <a:spcBef>
                <a:spcPts val="251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lkr0211@nipa.kr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600856" y="6243765"/>
            <a:ext cx="5697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36883" y="6692854"/>
            <a:ext cx="697710" cy="7728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케이엘넷</a:t>
            </a:r>
          </a:p>
          <a:p>
            <a:pPr marL="63973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토피도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36883" y="7592555"/>
            <a:ext cx="697710" cy="7728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훈솔루션</a:t>
            </a:r>
          </a:p>
          <a:p>
            <a:pPr marL="16754" marR="0">
              <a:lnSpc>
                <a:spcPts val="1036"/>
              </a:lnSpc>
              <a:spcBef>
                <a:spcPts val="25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SK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C&amp;C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553638" y="8492256"/>
            <a:ext cx="6636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SK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C&amp;C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164358" y="8492256"/>
            <a:ext cx="3169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최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545152" y="8492256"/>
            <a:ext cx="3169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220062" y="8942867"/>
            <a:ext cx="13313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정보통신산업진흥원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164358" y="8942867"/>
            <a:ext cx="6977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록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206354" y="9423269"/>
            <a:ext cx="475636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※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연락처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: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한국인터넷진흥원,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전자문서유통팀,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061-820-1453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31722" y="1740027"/>
            <a:ext cx="5670054" cy="540050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369386"/>
            <a:ext cx="1483737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1.1.3.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감수자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600856" y="1885315"/>
            <a:ext cx="569770" cy="736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소</a:t>
            </a:r>
            <a:r>
              <a:rPr dirty="0" sz="1000" spc="6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속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913832" y="1885315"/>
            <a:ext cx="571293" cy="52895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직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급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분석관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분석관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조사관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과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교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</a:p>
          <a:p>
            <a:pPr marL="0" marR="0">
              <a:lnSpc>
                <a:spcPts val="1036"/>
              </a:lnSpc>
              <a:spcBef>
                <a:spcPts val="221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단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팀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장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석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책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226809" y="1885315"/>
            <a:ext cx="5712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성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748460" y="1885315"/>
            <a:ext cx="5506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e-mail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164358" y="2299391"/>
            <a:ext cx="697717" cy="48755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승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신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진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강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진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윤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박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권</a:t>
            </a:r>
          </a:p>
          <a:p>
            <a:pPr marL="0" marR="0">
              <a:lnSpc>
                <a:spcPts val="1036"/>
              </a:lnSpc>
              <a:spcBef>
                <a:spcPts val="22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신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철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강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강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동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현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타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410315" y="2299391"/>
            <a:ext cx="12263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lss1004@nts.go.kr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600856" y="2713466"/>
            <a:ext cx="5697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62567" y="2713466"/>
            <a:ext cx="1530179" cy="23910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2251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hjlee7122@nts.go.kr</a:t>
            </a:r>
          </a:p>
          <a:p>
            <a:pPr marL="12490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kjw0329@nts.go.kr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nhsjkim@hyosung.com</a:t>
            </a:r>
          </a:p>
          <a:p>
            <a:pPr marL="47218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gazuo@torpedo.co.kr</a:t>
            </a:r>
          </a:p>
          <a:p>
            <a:pPr marL="33509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chankwon@hycu.ac.kr</a:t>
            </a:r>
          </a:p>
          <a:p>
            <a:pPr marL="188873" marR="0">
              <a:lnSpc>
                <a:spcPts val="1036"/>
              </a:lnSpc>
              <a:spcBef>
                <a:spcPts val="221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bjkim@skcc.com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600856" y="3127542"/>
            <a:ext cx="5697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10459" y="3541617"/>
            <a:ext cx="950557" cy="736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노틸러스효성</a:t>
            </a:r>
          </a:p>
          <a:p>
            <a:pPr marL="190396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토피도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82512" y="4369768"/>
            <a:ext cx="1206439" cy="734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한양사이버대학교</a:t>
            </a:r>
          </a:p>
          <a:p>
            <a:pPr marL="271125" marR="0">
              <a:lnSpc>
                <a:spcPts val="1036"/>
              </a:lnSpc>
              <a:spcBef>
                <a:spcPts val="22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SK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C&amp;C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53638" y="5196397"/>
            <a:ext cx="6636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SK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C&amp;C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382898" y="5196397"/>
            <a:ext cx="1280634" cy="736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moonsc@skcc.com</a:t>
            </a:r>
          </a:p>
          <a:p>
            <a:pPr marL="82251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hkkang@nipa.kr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220062" y="5610473"/>
            <a:ext cx="1331345" cy="15644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정보통신산업진흥원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정보통신산업진흥원</a:t>
            </a:r>
          </a:p>
          <a:p>
            <a:pPr marL="0" marR="0">
              <a:lnSpc>
                <a:spcPts val="1036"/>
              </a:lnSpc>
              <a:spcBef>
                <a:spcPts val="227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정보통신산업진흥원</a:t>
            </a:r>
          </a:p>
          <a:p>
            <a:pPr marL="0" marR="0">
              <a:lnSpc>
                <a:spcPts val="1036"/>
              </a:lnSpc>
              <a:spcBef>
                <a:spcPts val="222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정보통신산업진흥원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498659" y="6024548"/>
            <a:ext cx="10499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roylee@nipa.kr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459057" y="6438624"/>
            <a:ext cx="11291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dhkang@nipa.kr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541308" y="6852699"/>
            <a:ext cx="9647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stlee@nipa.kr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79094"/>
            <a:ext cx="1835590" cy="8781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</a:t>
            </a:r>
            <a:r>
              <a:rPr dirty="0" sz="1600" spc="38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지침의</a:t>
            </a:r>
            <a:r>
              <a:rPr dirty="0" sz="1600" spc="3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  <a:p>
            <a:pPr marL="0" marR="0">
              <a:lnSpc>
                <a:spcPts val="1661"/>
              </a:lnSpc>
              <a:spcBef>
                <a:spcPts val="1141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1.2.1.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목적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875526"/>
            <a:ext cx="6621001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KEC표준전자(세금)계산서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v3.0에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기반을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두고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시스템의</a:t>
            </a:r>
            <a:r>
              <a:rPr dirty="0" sz="11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개발과정에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기준과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제공하기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2397687"/>
            <a:ext cx="6623271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개발자들에게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개발에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세부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제공함으로써,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보다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효과적인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시스템의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개발을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지원하고자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139864"/>
            <a:ext cx="1687737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1.2.2.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적용범위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473980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부가가치세법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소득세법,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법인세법에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의거하여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시스템사업자(이하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‘사업자’라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한다)가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신고를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시스템에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4216155"/>
            <a:ext cx="1281154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1.2.3.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대상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548749"/>
            <a:ext cx="6622991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개발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운영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업체,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기타의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관계자들을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지침에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앞서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아래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규격에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제시된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“KEC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전자문서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개발지침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v3.5"</a:t>
            </a:r>
            <a:r>
              <a:rPr dirty="0" sz="1100" spc="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먼저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읽을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권고한다.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5294693"/>
            <a:ext cx="630745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관련해서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문의나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교육이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앞서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연락처를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5814609"/>
            <a:ext cx="1281154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1.2.4.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구성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6147202"/>
            <a:ext cx="662133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지침은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6개의</a:t>
            </a:r>
            <a:r>
              <a:rPr dirty="0" sz="11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장과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부록으로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구성되었으며,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본문에서는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개발에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직접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관련된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내용을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기술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하고,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부록에서는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간접적으로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사항을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6670885"/>
            <a:ext cx="6621379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개발과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직접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관련된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부분은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‘전자(세금)계산서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프로세스’,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‘전자(세금)계산서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항목’,</a:t>
            </a:r>
            <a:r>
              <a:rPr dirty="0" sz="1100" spc="6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‘전자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보안관련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지침’,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7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‘전자(세금)계산서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통신’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등으로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06354" y="7193047"/>
            <a:ext cx="6477364" cy="6495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2장에서는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생성에서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6">
                <a:solidFill>
                  <a:srgbClr val="000000"/>
                </a:solidFill>
                <a:latin typeface="Batang"/>
                <a:cs typeface="Batang"/>
              </a:rPr>
              <a:t>신고까지의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프로세스에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  <a:p>
            <a:pPr marL="0" marR="0">
              <a:lnSpc>
                <a:spcPts val="1103"/>
              </a:lnSpc>
              <a:spcBef>
                <a:spcPts val="1258"/>
              </a:spcBef>
              <a:spcAft>
                <a:spcPts val="0"/>
              </a:spcAft>
            </a:pPr>
            <a:r>
              <a:rPr dirty="0" sz="1100" spc="-76">
                <a:solidFill>
                  <a:srgbClr val="000000"/>
                </a:solidFill>
                <a:latin typeface="Batang"/>
                <a:cs typeface="Batang"/>
              </a:rPr>
              <a:t>3장에서는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-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항목에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7791325"/>
            <a:ext cx="662133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4장에서는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응답문서(접수증,</a:t>
            </a:r>
            <a:r>
              <a:rPr dirty="0" sz="1100" spc="1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결과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통보)의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6354" y="8315009"/>
            <a:ext cx="647561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5장에서는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보안(전자서명,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등)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지침에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206354" y="8613387"/>
            <a:ext cx="647768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6장에서는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간에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전자문서의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송</a:t>
            </a:r>
            <a:r>
              <a:rPr dirty="0" sz="1100" spc="-10">
                <a:solidFill>
                  <a:srgbClr val="000000"/>
                </a:solidFill>
                <a:latin typeface="TFMVGP+Haansoft Batang"/>
                <a:cs typeface="TFMVGP+Haansoft Batang"/>
              </a:rPr>
              <a:t>․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방법과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그에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930" y="8837170"/>
            <a:ext cx="326658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구조에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206354" y="9137070"/>
            <a:ext cx="430006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부록에서는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자료가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제공된다.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66916"/>
            <a:ext cx="1788371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4">
                <a:solidFill>
                  <a:srgbClr val="000000"/>
                </a:solidFill>
                <a:latin typeface="SKSQLF+MalgunGothicBold"/>
                <a:cs typeface="SKSQLF+MalgunGothicBold"/>
              </a:rPr>
              <a:t>1.2.5.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600" spc="4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규격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32777" y="1499510"/>
            <a:ext cx="4634266" cy="6069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전자문서개발지침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v3.5,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정보통신산업진흥원,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2008</a:t>
            </a:r>
          </a:p>
          <a:p>
            <a:pPr marL="0" marR="0">
              <a:lnSpc>
                <a:spcPts val="1103"/>
              </a:lnSpc>
              <a:spcBef>
                <a:spcPts val="92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표준전자(세금)계산서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v3.0,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2009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332777" y="2015581"/>
            <a:ext cx="302625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CCL08,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정보통신산업진흥원,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2008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332777" y="2272856"/>
            <a:ext cx="5879689" cy="1896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Core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Component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Technical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Specification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v2.01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,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UN/CEFACT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TMG,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2003</a:t>
            </a:r>
          </a:p>
          <a:p>
            <a:pPr marL="0" marR="0">
              <a:lnSpc>
                <a:spcPts val="1103"/>
              </a:lnSpc>
              <a:spcBef>
                <a:spcPts val="92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Naming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Design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Rule,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UN/CEFACT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ATG,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</a:t>
            </a:r>
          </a:p>
          <a:p>
            <a:pPr marL="0" marR="0">
              <a:lnSpc>
                <a:spcPts val="1103"/>
              </a:lnSpc>
              <a:spcBef>
                <a:spcPts val="98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Data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Type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Catalogue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v2.1,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UN/CEFACT</a:t>
            </a:r>
            <a:r>
              <a:rPr dirty="0" sz="1100" spc="1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ATG,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2008</a:t>
            </a:r>
          </a:p>
          <a:p>
            <a:pPr marL="0" marR="0">
              <a:lnSpc>
                <a:spcPts val="1103"/>
              </a:lnSpc>
              <a:spcBef>
                <a:spcPts val="92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Processing,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W3C/IETF,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2002</a:t>
            </a:r>
          </a:p>
          <a:p>
            <a:pPr marL="0" marR="0">
              <a:lnSpc>
                <a:spcPts val="1103"/>
              </a:lnSpc>
              <a:spcBef>
                <a:spcPts val="92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Simple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Object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Access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Protocol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v1.1,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2000</a:t>
            </a:r>
          </a:p>
          <a:p>
            <a:pPr marL="0" marR="0">
              <a:lnSpc>
                <a:spcPts val="1103"/>
              </a:lnSpc>
              <a:spcBef>
                <a:spcPts val="98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Simple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Object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Access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Protocol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v1.2,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2007</a:t>
            </a:r>
          </a:p>
          <a:p>
            <a:pPr marL="0" marR="0">
              <a:lnSpc>
                <a:spcPts val="1103"/>
              </a:lnSpc>
              <a:spcBef>
                <a:spcPts val="92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with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Attachment,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2000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332777" y="4076825"/>
            <a:ext cx="3819749" cy="6084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Web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Service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Addressing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v1.0-Core,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W3C,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2006</a:t>
            </a:r>
          </a:p>
          <a:p>
            <a:pPr marL="0" marR="0">
              <a:lnSpc>
                <a:spcPts val="1103"/>
              </a:lnSpc>
              <a:spcBef>
                <a:spcPts val="93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Web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Service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Security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OASIS,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332777" y="4592897"/>
            <a:ext cx="347642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Cryptographic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Syntax,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332777" y="4850171"/>
            <a:ext cx="348343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128비트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블록암호알고리듬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SEED,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TTA,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2005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332777" y="5108969"/>
            <a:ext cx="330651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128비트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블록암호알고리듬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ARIA,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KS,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91273"/>
            <a:ext cx="3124823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2.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 spc="-20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600" spc="42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578571"/>
            <a:ext cx="985638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2.1.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884661"/>
            <a:ext cx="6621596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99">
                <a:solidFill>
                  <a:srgbClr val="000000"/>
                </a:solidFill>
                <a:latin typeface="Batang"/>
                <a:cs typeface="Batang"/>
              </a:rPr>
              <a:t>부가가치세법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ff"/>
                </a:solidFill>
                <a:latin typeface="Batang"/>
                <a:cs typeface="Batang"/>
              </a:rPr>
              <a:t>제32조</a:t>
            </a:r>
            <a:r>
              <a:rPr dirty="0" sz="1100" spc="-103">
                <a:solidFill>
                  <a:srgbClr val="000000"/>
                </a:solidFill>
                <a:latin typeface="Batang"/>
                <a:cs typeface="Batang"/>
              </a:rPr>
              <a:t>에는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전자적인</a:t>
            </a:r>
            <a:r>
              <a:rPr dirty="0" sz="11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Batang"/>
                <a:cs typeface="Batang"/>
              </a:rPr>
              <a:t>방법으로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세금계산서를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발급하여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전자세금계산서</a:t>
            </a:r>
            <a:r>
              <a:rPr dirty="0" sz="1100" spc="1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제도의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내용이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Batang"/>
                <a:cs typeface="Batang"/>
              </a:rPr>
              <a:t>포함되어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법인사업자와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발급의무자인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9">
                <a:solidFill>
                  <a:srgbClr val="000000"/>
                </a:solidFill>
                <a:latin typeface="Batang"/>
                <a:cs typeface="Batang"/>
              </a:rPr>
              <a:t>개인사업자는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대통령령으로</a:t>
            </a:r>
            <a:r>
              <a:rPr dirty="0" sz="1100" spc="1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정하는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전자적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방법에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세금계산서("전자세금계산서")를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1">
                <a:solidFill>
                  <a:srgbClr val="000000"/>
                </a:solidFill>
                <a:latin typeface="Batang"/>
                <a:cs typeface="Batang"/>
              </a:rPr>
              <a:t>발급하여야만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2630605"/>
            <a:ext cx="6621436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또한,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소득세법시행령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211조</a:t>
            </a:r>
            <a:r>
              <a:rPr dirty="0" sz="1100" spc="-25">
                <a:solidFill>
                  <a:srgbClr val="0000ff"/>
                </a:solidFill>
                <a:latin typeface="Batang"/>
                <a:cs typeface="Batang"/>
              </a:rPr>
              <a:t>의2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에는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전자적인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Batang"/>
                <a:cs typeface="Batang"/>
              </a:rPr>
              <a:t>방법으로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계산서를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록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전자계산서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제도의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내용이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포함되어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이에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법령에서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계산서를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발급할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전자적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방법에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Batang"/>
                <a:cs typeface="Batang"/>
              </a:rPr>
              <a:t>계산서("전자계산서")를</a:t>
            </a:r>
            <a:r>
              <a:rPr dirty="0" sz="1100" spc="1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발급할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376550"/>
            <a:ext cx="6623187" cy="1243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공급사업자와</a:t>
            </a:r>
            <a:r>
              <a:rPr dirty="0" sz="1100" spc="1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공급받는자</a:t>
            </a:r>
            <a:r>
              <a:rPr dirty="0" sz="1100" spc="1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사이에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발생하는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상거래에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업무가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될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상호간의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지불에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과정에서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(세금)계산서를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전자적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경우에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전자문서를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의미한다.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장에서는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공급사업자와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공급받는자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수탁사업자와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공급받는자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사이에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4570062"/>
            <a:ext cx="6621457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전자문서는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ebXML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형태이며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표준과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정의하였다.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규격으로는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CCTS</a:t>
            </a:r>
            <a:r>
              <a:rPr dirty="0" sz="1100" spc="1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v2.0.1과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NDR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UN/CEFACT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CCL08A와</a:t>
            </a:r>
            <a:r>
              <a:rPr dirty="0" sz="1100" spc="7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0">
                <a:solidFill>
                  <a:srgbClr val="000000"/>
                </a:solidFill>
                <a:latin typeface="Batang"/>
                <a:cs typeface="Batang"/>
              </a:rPr>
              <a:t>전자문서개발지침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v3.5,</a:t>
            </a:r>
            <a:r>
              <a:rPr dirty="0" sz="1100" spc="1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1">
                <a:solidFill>
                  <a:srgbClr val="000000"/>
                </a:solidFill>
                <a:latin typeface="Batang"/>
                <a:cs typeface="Batang"/>
              </a:rPr>
              <a:t>CCL08이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5316006"/>
            <a:ext cx="6622991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공급사업자(또는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대행사업자)와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사이의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교환을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규약은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웹서비스에서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권고하는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규약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채택하였다.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장에서도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프로세스를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정의하기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표준으로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사항을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작성하였다.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6284212"/>
            <a:ext cx="6621638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시스템은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사용자가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자체적으로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보유하고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구분하였다.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06360" y="2479878"/>
            <a:ext cx="5354243" cy="253951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78196"/>
            <a:ext cx="3403569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2.2.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 spc="-18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400" spc="3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발급</a:t>
            </a:r>
            <a:r>
              <a:rPr dirty="0" sz="1400" spc="35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99787"/>
            <a:ext cx="189353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2.2.1.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시스템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구성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753739"/>
            <a:ext cx="6621357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부가가치세법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소득세법에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발급하기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시스템의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기본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2-1]과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74694" y="5175084"/>
            <a:ext cx="29532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2-1]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시스템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구성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예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5577848"/>
            <a:ext cx="3352419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3가지로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5877748"/>
            <a:ext cx="6621357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6489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(1)</a:t>
            </a:r>
            <a:r>
              <a:rPr dirty="0" sz="1100" spc="1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작성하기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표준전자(세금)계산서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v3.0을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생성하기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모듈과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신뢰성을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모듈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6399910"/>
            <a:ext cx="662153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6489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(2)</a:t>
            </a:r>
            <a:r>
              <a:rPr dirty="0" sz="1100" spc="2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안정적이고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신뢰할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통신을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암호화,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엔진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6922071"/>
            <a:ext cx="662133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6489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(3)</a:t>
            </a:r>
            <a:r>
              <a:rPr dirty="0" sz="1100" spc="1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보관하기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데이터베이스와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암호화를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7445755"/>
            <a:ext cx="662322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모듈과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S/W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H/W는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사용자의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환경에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구성하면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되고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소프트웨어의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환경에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다양하게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조직될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7967916"/>
            <a:ext cx="662154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발급되는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형식이여야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UTF-8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인코딩을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8709572"/>
            <a:ext cx="2263132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2.2.2.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발급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8962002"/>
            <a:ext cx="6621379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자체적으로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보유하고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구분할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먼저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2-2]와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경우이다.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84503" y="1150886"/>
            <a:ext cx="5761189" cy="4144048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229927" y="5449105"/>
            <a:ext cx="39744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2-2]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자체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시스템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보유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사용자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발급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5850346"/>
            <a:ext cx="6623109" cy="14670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회사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내부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사용자는</a:t>
            </a:r>
            <a:r>
              <a:rPr dirty="0" sz="1100" spc="2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회계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시스템의</a:t>
            </a:r>
            <a:r>
              <a:rPr dirty="0" sz="1100" spc="2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0">
                <a:solidFill>
                  <a:srgbClr val="000000"/>
                </a:solidFill>
                <a:latin typeface="Batang"/>
                <a:cs typeface="Batang"/>
              </a:rPr>
              <a:t>클라이언트</a:t>
            </a:r>
            <a:r>
              <a:rPr dirty="0" sz="1100" spc="2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0">
                <a:solidFill>
                  <a:srgbClr val="000000"/>
                </a:solidFill>
                <a:latin typeface="Batang"/>
                <a:cs typeface="Batang"/>
              </a:rPr>
              <a:t>프로그램을</a:t>
            </a:r>
            <a:r>
              <a:rPr dirty="0" sz="1100" spc="2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2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자사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정보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34">
                <a:solidFill>
                  <a:srgbClr val="000000"/>
                </a:solidFill>
                <a:latin typeface="Batang"/>
                <a:cs typeface="Batang"/>
              </a:rPr>
              <a:t>시스템에</a:t>
            </a:r>
            <a:r>
              <a:rPr dirty="0" sz="1100" spc="2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입력한다.</a:t>
            </a:r>
            <a:r>
              <a:rPr dirty="0" sz="1100" spc="2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담당자가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입력한</a:t>
            </a:r>
            <a:r>
              <a:rPr dirty="0" sz="1100" spc="2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즉시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2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발급하거나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관리자</a:t>
            </a:r>
            <a:r>
              <a:rPr dirty="0" sz="11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승인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발급할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관리자는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승인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요청된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내용을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검토한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이상이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없다고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판단되면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승인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작업을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하게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승인이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완료된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본격적으로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전자적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프로세스를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거치게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  <a:r>
              <a:rPr dirty="0" sz="11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담당자가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ERP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등에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입력하고,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관리자가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승인한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간주한다.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7470113"/>
            <a:ext cx="6621498" cy="1465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입력된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데이터에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표준전자(세금)계산서v3.0</a:t>
            </a:r>
            <a:r>
              <a:rPr dirty="0" sz="1100" spc="2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문서로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생성한다.</a:t>
            </a:r>
            <a:r>
              <a:rPr dirty="0" sz="1100" spc="2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때,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전자서명법에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근거한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법적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효력을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부여하고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데이터의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무결성과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발급자의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인증을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보장하기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포함되어야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원문에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함수를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적용함으로써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얻어진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해시값에,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공급사업자의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개인키를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사용한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수행함으로써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마지막으로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포함되어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공급받는자에게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1150886"/>
            <a:ext cx="5741390" cy="369191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466019" y="4995449"/>
            <a:ext cx="35768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2-3]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SKSQLF+MalgunGothicBold"/>
                <a:cs typeface="SKSQLF+MalgunGothicBold"/>
              </a:rPr>
              <a:t>ASP</a:t>
            </a:r>
            <a:r>
              <a:rPr dirty="0" sz="1000" spc="2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서비스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사용자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발급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5474329"/>
            <a:ext cx="6622429" cy="15233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다음은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2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2-3]에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보이는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사용자의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경우이다.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사용자는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웹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브라우저를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통하여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시스템에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접속한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0" marR="0">
              <a:lnSpc>
                <a:spcPts val="1103"/>
              </a:lnSpc>
              <a:spcBef>
                <a:spcPts val="1198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계산서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페이지로</a:t>
            </a:r>
            <a:r>
              <a:rPr dirty="0" sz="1100" spc="2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이동한다.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거래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내역을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신규로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입력하여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발급할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수도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있고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기존에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내용을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수정하여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여기서는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입력에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설명하겠다.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7016456"/>
            <a:ext cx="6623130" cy="124173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공급받는자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형태는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2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서비스를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경우와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보유한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경우로</a:t>
            </a:r>
          </a:p>
          <a:p>
            <a:pPr marL="126423" marR="0">
              <a:lnSpc>
                <a:spcPts val="1103"/>
              </a:lnSpc>
              <a:spcBef>
                <a:spcPts val="12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구분할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먼저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시스템을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보유한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경우,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서명이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</a:p>
          <a:p>
            <a:pPr marL="126423" marR="0">
              <a:lnSpc>
                <a:spcPts val="1103"/>
              </a:lnSpc>
              <a:spcBef>
                <a:spcPts val="1208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받은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공급받는자는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서명을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공급사업자를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인증하고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무결성을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</a:p>
          <a:p>
            <a:pPr marL="0" marR="0">
              <a:lnSpc>
                <a:spcPts val="1103"/>
              </a:lnSpc>
              <a:spcBef>
                <a:spcPts val="119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2-4]는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흐름을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보여주고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7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제외한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8278472"/>
            <a:ext cx="6623145" cy="12295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원문에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공급사업자와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함수를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적용해서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얻어진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해시값과,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공급자의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공개키로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복호화해서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얻어진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해시값을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비교한다.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동일할</a:t>
            </a:r>
          </a:p>
          <a:p>
            <a:pPr marL="0" marR="0">
              <a:lnSpc>
                <a:spcPts val="1103"/>
              </a:lnSpc>
              <a:spcBef>
                <a:spcPts val="119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도중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변조가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없었다는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것과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정당한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사용자로부터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발급되었다는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1353349"/>
            <a:ext cx="5732247" cy="392789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229927" y="5433882"/>
            <a:ext cx="39744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2-4]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자체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시스템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보유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사용자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검증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5836645"/>
            <a:ext cx="6622991" cy="9357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공급받는자가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경우는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2-5]와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</a:t>
            </a:r>
          </a:p>
          <a:p>
            <a:pPr marL="0" marR="0">
              <a:lnSpc>
                <a:spcPts val="1103"/>
              </a:lnSpc>
              <a:spcBef>
                <a:spcPts val="121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시스템에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접속하여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수신여부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내역을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확인하고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</a:t>
            </a:r>
          </a:p>
          <a:p>
            <a:pPr marL="0" marR="0">
              <a:lnSpc>
                <a:spcPts val="1103"/>
              </a:lnSpc>
              <a:spcBef>
                <a:spcPts val="119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6792672"/>
            <a:ext cx="6623145" cy="12706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검증하기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위하여서는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제외한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원문에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공급자와</a:t>
            </a:r>
          </a:p>
          <a:p>
            <a:pPr marL="0" marR="0">
              <a:lnSpc>
                <a:spcPts val="1103"/>
              </a:lnSpc>
              <a:spcBef>
                <a:spcPts val="131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함수를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적용해서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얻어진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해시값과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공급사업자의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공개키로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</a:t>
            </a:r>
          </a:p>
          <a:p>
            <a:pPr marL="0" marR="0">
              <a:lnSpc>
                <a:spcPts val="1103"/>
              </a:lnSpc>
              <a:spcBef>
                <a:spcPts val="1306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얻어진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해시값을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비교한다.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동일할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도중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변조가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없었다(데이터</a:t>
            </a:r>
          </a:p>
          <a:p>
            <a:pPr marL="0" marR="0">
              <a:lnSpc>
                <a:spcPts val="1103"/>
              </a:lnSpc>
              <a:spcBef>
                <a:spcPts val="136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무결성)는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정당한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사용자로부터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발급되었다(공급자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인증)는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778996" y="10013522"/>
            <a:ext cx="54977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3647" y="1150886"/>
            <a:ext cx="5742900" cy="4157751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466019" y="5461284"/>
            <a:ext cx="35768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2-5]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SKSQLF+MalgunGothicBold"/>
                <a:cs typeface="SKSQLF+MalgunGothicBold"/>
              </a:rPr>
              <a:t>ASP</a:t>
            </a:r>
            <a:r>
              <a:rPr dirty="0" sz="1000" spc="2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서비스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사용자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승인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5957187"/>
            <a:ext cx="243829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2.2.3.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재발급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6209618"/>
            <a:ext cx="6622030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부가세법령에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세금계산서를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공급자는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전자세금계산서를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공급받는자에게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발급하고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전송하여야만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소득세법,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법인세법에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서명이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6955563"/>
            <a:ext cx="6621379" cy="124173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재발급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검증한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결과,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존재하는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경우에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해당한다.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공급자로부터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계산서에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발생할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시스템은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공급사업자(전송사업자)에게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오류내역을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통지한다.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통지된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아니한다.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8147552"/>
            <a:ext cx="6621498" cy="1243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오류내역이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통지된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오류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원인을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제거하여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법령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기한(익월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10일)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재발급하여</a:t>
            </a:r>
            <a:r>
              <a:rPr dirty="0" sz="1100" spc="2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전송하여야</a:t>
            </a:r>
            <a:r>
              <a:rPr dirty="0" sz="1100" spc="2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발급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마감일에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전송하여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발생하여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오류내역이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통지된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전자세금계산서는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가산세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될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있으므로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지침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2.2.4절에서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권장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기한을</a:t>
            </a:r>
            <a:r>
              <a:rPr dirty="0" sz="1100" spc="1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참고하여야만</a:t>
            </a:r>
            <a:r>
              <a:rPr dirty="0" sz="1100" spc="1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또한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재발급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절차는</a:t>
            </a:r>
            <a:r>
              <a:rPr dirty="0" sz="11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지침2.2.2절에서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따른다.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996884" y="6302464"/>
            <a:ext cx="3936415" cy="289878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340170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2.2.4.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발급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기한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18825"/>
            <a:ext cx="6622752" cy="5582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시스템의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검증에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오류를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포함하지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않는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경우에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한해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정상적인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접수되고,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비로소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전송이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완료된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간주된다.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913585"/>
            <a:ext cx="6622991" cy="9783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부가가치세법에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따라,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전자세금계산서는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재화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용역의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공급시기(표준전자(세금)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계산서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v3.0의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작성일자)를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기준으로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익월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10일까지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발급되어야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1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전자세금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계산서는</a:t>
            </a:r>
            <a:r>
              <a:rPr dirty="0" sz="1100" spc="1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발급일의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다음날까지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전송되어야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단,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발급기한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전송기한이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토요일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공휴일인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다음날로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연장된다.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828509"/>
            <a:ext cx="6621357" cy="7682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한편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시스템으로부터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통보는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익일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이후에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이루어질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있으므로,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검증결과에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2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재발급</a:t>
            </a:r>
            <a:r>
              <a:rPr dirty="0" sz="1100" spc="2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프로세스가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수반될</a:t>
            </a:r>
            <a:r>
              <a:rPr dirty="0" sz="1100" spc="1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마감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완료될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533350"/>
            <a:ext cx="6621379" cy="5582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발급기한을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넘기지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않도록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익월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7일까지는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전자세금계산서를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발급하고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권고한다.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028110"/>
            <a:ext cx="6623160" cy="9783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검증하는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시점(전송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일자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익일)에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수행한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유효하지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않으면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정상적인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세금계산서가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될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없으므로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수행한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유효기간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관리를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철저히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권고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5148827"/>
            <a:ext cx="270104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2.2.5.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구문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5386034"/>
            <a:ext cx="6622991" cy="9783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서비스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시스템에서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발급되며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공급사업자의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1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포함하는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전자문서이다.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2-6]은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0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서명을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생성하고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58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포함시키는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흐름과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보여주고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897077" y="9312795"/>
            <a:ext cx="25871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8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2-6]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구문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3697744"/>
            <a:ext cx="5576887" cy="441504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78196"/>
            <a:ext cx="2461181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2.3.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연동</a:t>
            </a:r>
            <a:r>
              <a:rPr dirty="0" sz="1400" spc="35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703780"/>
            <a:ext cx="189353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2.3.1.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연동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956211"/>
            <a:ext cx="6621898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부가가치세법에</a:t>
            </a:r>
            <a:r>
              <a:rPr dirty="0" sz="1100" spc="2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공급자는</a:t>
            </a:r>
            <a:r>
              <a:rPr dirty="0" sz="1100" spc="2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공급받는자에게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전자세금계산서를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발급하고</a:t>
            </a:r>
            <a:r>
              <a:rPr dirty="0" sz="1100" spc="2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원본을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전송하여야만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소득세법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법인세법에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공급받는자에게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전자계산서를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921649"/>
            <a:ext cx="164667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2.3.2.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연동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174079"/>
            <a:ext cx="662321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연동을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“[그림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2-7]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프로세스”와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555886" y="8176062"/>
            <a:ext cx="300232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2-7]</a:t>
            </a:r>
            <a:r>
              <a:rPr dirty="0" sz="10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0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0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프로세스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8421572"/>
            <a:ext cx="365895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전송프로세스의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살펴보면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70327" y="8721473"/>
            <a:ext cx="6402422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2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“①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전송단계”,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“②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</a:p>
          <a:p>
            <a:pPr marL="210198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단계”,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수신단계(선택적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방안)”라는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3가지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프로세스의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조합으로</a:t>
            </a:r>
          </a:p>
          <a:p>
            <a:pPr marL="210198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9441538"/>
            <a:ext cx="301610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여기서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70327" y="1149372"/>
            <a:ext cx="6402282" cy="9783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"①</a:t>
            </a:r>
            <a:r>
              <a:rPr dirty="0" sz="1100" spc="3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3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전송단계":</a:t>
            </a:r>
            <a:r>
              <a:rPr dirty="0" sz="1100" spc="3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3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제출(전자(세금)계산서</a:t>
            </a:r>
            <a:r>
              <a:rPr dirty="0" sz="1100" spc="3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첨부)과</a:t>
            </a:r>
          </a:p>
          <a:p>
            <a:pPr marL="21019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수신확인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메시지(접수증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첨부)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수신이라는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2개의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트랜잭션으로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"②</a:t>
            </a:r>
            <a:r>
              <a:rPr dirty="0" sz="1100" spc="3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3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5">
                <a:solidFill>
                  <a:srgbClr val="000000"/>
                </a:solidFill>
                <a:latin typeface="Batang"/>
                <a:cs typeface="Batang"/>
              </a:rPr>
              <a:t>수신단계":</a:t>
            </a:r>
            <a:r>
              <a:rPr dirty="0" sz="1100" spc="3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3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메시지(처리결과문서</a:t>
            </a:r>
            <a:r>
              <a:rPr dirty="0" sz="1100" spc="3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첨부)</a:t>
            </a:r>
            <a:r>
              <a:rPr dirty="0" sz="1100" spc="3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수신과</a:t>
            </a:r>
            <a:r>
              <a:rPr dirty="0" sz="1100" spc="3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수신확인</a:t>
            </a:r>
          </a:p>
          <a:p>
            <a:pPr marL="21019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전송이라는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2개의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트랜잭션으로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70327" y="1988179"/>
            <a:ext cx="6403081" cy="7682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수신단계(선택적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방안)”: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처리결과요청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처리결과메시지</a:t>
            </a:r>
          </a:p>
          <a:p>
            <a:pPr marL="210198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(처리결과문서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수신)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수신이라는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2개의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트랜잭션으로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구성(단,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</a:p>
          <a:p>
            <a:pPr marL="21019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과세기간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이내의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완료된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한함)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70327" y="2616904"/>
            <a:ext cx="6402520" cy="7682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프로세스의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단계들은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별도의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트랜잭션으로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처리가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  <a:r>
              <a:rPr dirty="0" sz="1100" spc="2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말해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전송단계가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끝나면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통신을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끊고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각자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업무처리를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하다가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처리수신이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시점에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연결하고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주고받게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의미이다.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70327" y="3245629"/>
            <a:ext cx="6402422" cy="5582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3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3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수신할</a:t>
            </a:r>
            <a:r>
              <a:rPr dirty="0" sz="1100" spc="3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3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환경이면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3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</a:p>
          <a:p>
            <a:pPr marL="210198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조합으로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60724" y="3664271"/>
            <a:ext cx="429518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①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전송단계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⇒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②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수신단계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70327" y="3874354"/>
            <a:ext cx="6402422" cy="16070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위의</a:t>
            </a:r>
            <a:r>
              <a:rPr dirty="0" sz="1100" spc="3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프로세스를</a:t>
            </a:r>
            <a:r>
              <a:rPr dirty="0" sz="1100" spc="3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기본으로</a:t>
            </a:r>
            <a:r>
              <a:rPr dirty="0" sz="1100" spc="3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하나,</a:t>
            </a:r>
            <a:r>
              <a:rPr dirty="0" sz="1100" spc="3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3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수신시한이</a:t>
            </a:r>
            <a:r>
              <a:rPr dirty="0" sz="1100" spc="3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지난</a:t>
            </a:r>
            <a:r>
              <a:rPr dirty="0" sz="1100" spc="3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후에도</a:t>
            </a:r>
            <a:r>
              <a:rPr dirty="0" sz="1100" spc="3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</a:p>
          <a:p>
            <a:pPr marL="330528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수신하지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못한</a:t>
            </a:r>
            <a:r>
              <a:rPr dirty="0" sz="1100" spc="2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수신단계(선택적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방안)”에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</a:p>
          <a:p>
            <a:pPr marL="33052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전송해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받을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있다.(다만,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</a:p>
          <a:p>
            <a:pPr marL="33052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수신단계(선택적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권장기한(익월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7일)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이후에는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허용하지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않는다)</a:t>
            </a:r>
          </a:p>
          <a:p>
            <a:pPr marL="190396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수신시한은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성공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익일을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의미한다.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수신할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2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환경이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아닌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</a:t>
            </a:r>
          </a:p>
          <a:p>
            <a:pPr marL="210198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자의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조합으로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460724" y="5340363"/>
            <a:ext cx="6183326" cy="1188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①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전송단계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⇒</a:t>
            </a:r>
            <a:r>
              <a:rPr dirty="0" sz="1100" spc="2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단계(선택적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방안)”에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의해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2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전송해</a:t>
            </a:r>
            <a:r>
              <a:rPr dirty="0" sz="1100" spc="2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줄</a:t>
            </a:r>
            <a:r>
              <a:rPr dirty="0" sz="1100" spc="2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2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요청하여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수신하거나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2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</a:t>
            </a:r>
          </a:p>
          <a:p>
            <a:pPr marL="140132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산서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홈페이지에서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있다.(다만,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“③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수신단</a:t>
            </a:r>
          </a:p>
          <a:p>
            <a:pPr marL="140132" marR="0">
              <a:lnSpc>
                <a:spcPts val="1103"/>
              </a:lnSpc>
              <a:spcBef>
                <a:spcPts val="58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계(선택적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방안)”는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전송권장기한(익월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7일)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이후에는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허용하지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않는다)</a:t>
            </a:r>
          </a:p>
          <a:p>
            <a:pPr marL="0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수신시한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홈페이지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상기된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시한과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동일하다.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70327" y="6389254"/>
            <a:ext cx="6402282" cy="9783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※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환경이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아닌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: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1)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고정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IP를</a:t>
            </a:r>
          </a:p>
          <a:p>
            <a:pPr marL="210198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확보하지</a:t>
            </a:r>
            <a:r>
              <a:rPr dirty="0" sz="1100" spc="2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못한</a:t>
            </a:r>
            <a:r>
              <a:rPr dirty="0" sz="1100" spc="2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경우,</a:t>
            </a:r>
            <a:r>
              <a:rPr dirty="0" sz="1100" spc="2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2)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방화벽</a:t>
            </a:r>
            <a:r>
              <a:rPr dirty="0" sz="1100" spc="2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3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사업자의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보안정책에</a:t>
            </a:r>
            <a:r>
              <a:rPr dirty="0" sz="1100" spc="3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의하여</a:t>
            </a:r>
            <a:r>
              <a:rPr dirty="0" sz="1100" spc="3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3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오는</a:t>
            </a:r>
          </a:p>
          <a:p>
            <a:pPr marL="21019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통로가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차단된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경우,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3)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실시간으로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받을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있도록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서버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운영을</a:t>
            </a:r>
          </a:p>
          <a:p>
            <a:pPr marL="210198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7433854"/>
            <a:ext cx="2462820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2.3.2.1.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사업자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600">
                <a:solidFill>
                  <a:srgbClr val="000000"/>
                </a:solidFill>
                <a:latin typeface="VBBPNV+Wingdings-Regular"/>
                <a:cs typeface="VBBPNV+Wingdings-Regular"/>
              </a:rPr>
              <a:t>à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7673934"/>
            <a:ext cx="184112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100" spc="29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제출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7957260"/>
            <a:ext cx="6623130" cy="9783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부가가치세법에</a:t>
            </a:r>
            <a:r>
              <a:rPr dirty="0" sz="1100" spc="1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따른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공급자는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공급자의</a:t>
            </a:r>
            <a:r>
              <a:rPr dirty="0" sz="11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인증서로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전자세금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계산서를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다음날까지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전송하여야만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소득세법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법인세법에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공급자의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전자계산서를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다음날까지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8870662"/>
            <a:ext cx="6621379" cy="7698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위해서는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2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제시하는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1">
                <a:solidFill>
                  <a:srgbClr val="000000"/>
                </a:solidFill>
                <a:latin typeface="Batang"/>
                <a:cs typeface="Batang"/>
              </a:rPr>
              <a:t>준수하여야만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표준에서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규정한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</a:p>
          <a:p>
            <a:pPr marL="0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콘텐츠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하여야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4239704"/>
            <a:ext cx="5677407" cy="342094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49372"/>
            <a:ext cx="6623130" cy="7682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웹서비스의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메시징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표준인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채택하였으며,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하부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네트워크로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HTTP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통신을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사용한다.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안전하고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신뢰할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보장하기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WS-Security규약을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채택하였다.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854214"/>
            <a:ext cx="6623130" cy="19130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자체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ASP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메시지로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Enveloping하여야</a:t>
            </a:r>
            <a:r>
              <a:rPr dirty="0" sz="11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헤더에는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2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2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정보와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수신자인</a:t>
            </a:r>
            <a:r>
              <a:rPr dirty="0" sz="1100" spc="2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국세청을</a:t>
            </a:r>
            <a:r>
              <a:rPr dirty="0" sz="1100" spc="2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명시하며,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외에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전송시간,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업무명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유형정보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에서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규정한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사용하여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콘텐츠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하고,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문서로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간의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안전하고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신뢰할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보장하기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사용하여야만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사업자의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헤더에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716031"/>
            <a:ext cx="6621638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전송하고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처리하여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통보하는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도식화하면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“[그림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2-8]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전송절차”와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565025" y="7724998"/>
            <a:ext cx="30986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8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2-8]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처리절차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8123194"/>
            <a:ext cx="285495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단계별로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70327" y="8423095"/>
            <a:ext cx="421622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60724" y="8721473"/>
            <a:ext cx="6182765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표준문서</a:t>
            </a:r>
            <a:r>
              <a:rPr dirty="0" sz="1100" spc="2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2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맞게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생성한다.(“3.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항목”부분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60724" y="9219276"/>
            <a:ext cx="6182947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3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3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3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발급사업자의</a:t>
            </a:r>
            <a:r>
              <a:rPr dirty="0" sz="1100" spc="3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3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3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한다.(“5.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보안관련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지침”부분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86561" y="3586619"/>
            <a:ext cx="5555550" cy="351989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460724" y="1149372"/>
            <a:ext cx="6183662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3단계: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전송하고자하는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1~100개의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묶음으로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하여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번에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비밀키(대칭키)로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암호화가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되며,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비밀키는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국세청의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공개키로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</a:p>
          <a:p>
            <a:pPr marL="140132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교환된다.(“5.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보안관련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지침”부분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460724" y="1869437"/>
            <a:ext cx="6185217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4단계:</a:t>
            </a:r>
            <a:r>
              <a:rPr dirty="0" sz="1100" spc="2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2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묶음은</a:t>
            </a:r>
            <a:r>
              <a:rPr dirty="0" sz="1100" spc="2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“SOAP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with</a:t>
            </a:r>
            <a:r>
              <a:rPr dirty="0" sz="1100" spc="2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Attachment”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SOAP메시지의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첨부로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추가된다.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헤더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내의</a:t>
            </a:r>
          </a:p>
          <a:p>
            <a:pPr marL="140132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요청메시지와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암호화되어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첨부된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8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대상으로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한다.(“6.3.2</a:t>
            </a:r>
          </a:p>
          <a:p>
            <a:pPr marL="140132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항목”부분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60724" y="2813285"/>
            <a:ext cx="412840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전송프로토콜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3087306"/>
            <a:ext cx="647585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처리절차를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도식화하면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“[그림2-9]와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311089"/>
            <a:ext cx="53073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103503" y="7271342"/>
            <a:ext cx="44124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2-9]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전송을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위한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사업자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처리절차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70327" y="7556886"/>
            <a:ext cx="433533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TFMVGP+Haansoft Batang"/>
                <a:cs typeface="TFMVGP+Haansoft Batang"/>
              </a:rPr>
              <a:t>∘</a:t>
            </a:r>
            <a:r>
              <a:rPr dirty="0" sz="1100" spc="8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사업자로부터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60724" y="7855263"/>
            <a:ext cx="618332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60724" y="8353067"/>
            <a:ext cx="597464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응답메시지로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60724" y="8627088"/>
            <a:ext cx="6182765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3단계: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내부에서는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메시지에서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첨부문서를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추출하고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추출한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60724" y="9124891"/>
            <a:ext cx="6183326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4단계: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복호화된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묶음인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단위로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분할한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140132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(세금)계산서에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5101348"/>
            <a:ext cx="5790133" cy="320172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460724" y="1149372"/>
            <a:ext cx="6183585" cy="5597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5단계: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검증하고,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내부시스템과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연계하여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460724" y="1619774"/>
            <a:ext cx="6183466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※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3~5단계는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이해를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돕기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처리결과메시지를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</a:p>
          <a:p>
            <a:pPr marL="210198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내부시스템과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연동하여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2116056"/>
            <a:ext cx="6621693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방식은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전자(세금)계산서가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발급된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바로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경우와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배치로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일괄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방식으로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구분될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각자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운영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방식에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2864873"/>
            <a:ext cx="366970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처리결과요청</a:t>
            </a:r>
            <a:r>
              <a:rPr dirty="0" sz="1100" spc="26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100" spc="2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수신확인</a:t>
            </a:r>
            <a:r>
              <a:rPr dirty="0" sz="1100" spc="2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161900"/>
            <a:ext cx="6623130" cy="1465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수신하지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못한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경우에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절차(처리결과</a:t>
            </a:r>
            <a:r>
              <a:rPr dirty="0" sz="1100" spc="2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수신의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선택적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방안)와,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2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수신확인메시지를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절차는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동일하다.</a:t>
            </a:r>
            <a:r>
              <a:rPr dirty="0" sz="11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물론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전송되며,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수신에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수신확인메시지는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SOAP의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Response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메시지로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전송된다는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점에서는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차이가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있으나,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시스템에서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처리과정은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처리절차에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577673"/>
            <a:ext cx="662137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첨부문서는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없이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Body에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따른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Data를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실어서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SOAP규약에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117212" y="8368946"/>
            <a:ext cx="42582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8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2-10]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요청메시지</a:t>
            </a:r>
            <a:r>
              <a:rPr dirty="0" sz="1000" spc="25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수신확인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전송절차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06354" y="8687981"/>
            <a:ext cx="647561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제출에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단계는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60724" y="8987881"/>
            <a:ext cx="6183725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확인하기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표준규약에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맞게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생성한다.(“6.2.4</a:t>
            </a:r>
            <a:r>
              <a:rPr dirty="0" sz="11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Request,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Response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data</a:t>
            </a:r>
            <a:r>
              <a:rPr dirty="0" sz="1100" spc="1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</a:p>
          <a:p>
            <a:pPr marL="140132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구조”부분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5778779"/>
            <a:ext cx="5790133" cy="3201732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460724" y="1149372"/>
            <a:ext cx="6183725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생성하고,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대상으로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한다.(“6.3.2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항목”부분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460724" y="1647176"/>
            <a:ext cx="412840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전송프로토콜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70327" y="1921196"/>
            <a:ext cx="542462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다음단계에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60724" y="2219574"/>
            <a:ext cx="6184839" cy="6236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1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  <a:p>
            <a:pPr marL="0" marR="0">
              <a:lnSpc>
                <a:spcPts val="1103"/>
              </a:lnSpc>
              <a:spcBef>
                <a:spcPts val="105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내부시스템에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2987109"/>
            <a:ext cx="246282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2.3.2.2.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600">
                <a:solidFill>
                  <a:srgbClr val="000000"/>
                </a:solidFill>
                <a:latin typeface="VBBPNV+Wingdings-Regular"/>
                <a:cs typeface="VBBPNV+Wingdings-Regular"/>
              </a:rPr>
              <a:t>à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사업자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3242413"/>
            <a:ext cx="457005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수신확인메시지(접수증</a:t>
            </a:r>
            <a:r>
              <a:rPr dirty="0" sz="1100" spc="28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첨부)</a:t>
            </a:r>
            <a:r>
              <a:rPr dirty="0" sz="1100" spc="22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100" spc="2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처리결과메시지</a:t>
            </a:r>
            <a:r>
              <a:rPr dirty="0" sz="1100" spc="26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수신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539439"/>
            <a:ext cx="6621357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사업자로부터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수신하였다는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확인을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Response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061601"/>
            <a:ext cx="6621546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Connection-Oriented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방식의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방식과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유사한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트랜잭션에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수신하였음을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절차이다.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수신하지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못했을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정상적으로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수신하지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못했다고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판단하고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재전송하여야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5031329"/>
            <a:ext cx="6622991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돌려주기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검증하고,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(전송사업자)의</a:t>
            </a:r>
            <a:r>
              <a:rPr dirty="0" sz="1100" spc="2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2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전자서명된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2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서명만을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검증한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발급해준다.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466019" y="9046385"/>
            <a:ext cx="345599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2-11]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수신확인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수신절차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49372"/>
            <a:ext cx="6622991" cy="852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돌려준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이후에,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비동기식으로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묶음을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복호화하고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단위로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나눠서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내부시스템과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연동하여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처리결과메시지로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만들어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되돌려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준다.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979045"/>
            <a:ext cx="6622991" cy="11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내부시스템과의</a:t>
            </a:r>
            <a:r>
              <a:rPr dirty="0" sz="1100" spc="1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연동과정에서</a:t>
            </a:r>
            <a:r>
              <a:rPr dirty="0" sz="1100" spc="1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시스템은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공급사업자의</a:t>
            </a:r>
            <a:r>
              <a:rPr dirty="0" sz="1100" spc="1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Batang"/>
                <a:cs typeface="Batang"/>
              </a:rPr>
              <a:t>전자(세금)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계산서에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항목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수행하게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결과는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실시간으로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전송하지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않고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익일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원칙으로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3059904"/>
            <a:ext cx="6621393" cy="6008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Batang"/>
                <a:cs typeface="Batang"/>
              </a:rPr>
              <a:t>수신확인메시지(접수증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첨부)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처리결과메시지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도식화하면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“[그림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2-11]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수신확인메시지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처리결과메시지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절차”와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43904" y="3638391"/>
            <a:ext cx="6548104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제출에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수신응답으로서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돌려주거나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돌려주는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60724" y="4216879"/>
            <a:ext cx="6183326" cy="6008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접수증이나,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처리결과문서를</a:t>
            </a:r>
            <a:r>
              <a:rPr dirty="0" sz="1100" spc="2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맞게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생성한다.(“6.2.4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Request,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Response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data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구조”부분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460724" y="4769487"/>
            <a:ext cx="557351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460724" y="5072433"/>
            <a:ext cx="6183388" cy="6008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3단계: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서명된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첨부물로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7">
                <a:solidFill>
                  <a:srgbClr val="000000"/>
                </a:solidFill>
                <a:latin typeface="Batang"/>
                <a:cs typeface="Batang"/>
              </a:rPr>
              <a:t>생성하고,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메시지와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한다.(“6.3.2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항목”부분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60724" y="5625041"/>
            <a:ext cx="412840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전송프로토콜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70327" y="5926463"/>
            <a:ext cx="542462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다음단계에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60724" y="6253765"/>
            <a:ext cx="6183326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검증,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60724" y="6807896"/>
            <a:ext cx="5654088" cy="6510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첨부문서(접수증,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처리결과문서)의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검증한다.</a:t>
            </a:r>
          </a:p>
          <a:p>
            <a:pPr marL="0" marR="0">
              <a:lnSpc>
                <a:spcPts val="1103"/>
              </a:lnSpc>
              <a:spcBef>
                <a:spcPts val="127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내부시스템과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연계한다.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7410741"/>
            <a:ext cx="6621457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앞서도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언급하였지만,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내용에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기밀성을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요하지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않으므로,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달리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생략한다.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7989229"/>
            <a:ext cx="6623088" cy="1605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2-12]와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1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처리결과메시지를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처리결과메시지의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첨부영역에서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처리결과문서를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추출한다.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처리결과문서를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분석(“4.3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문서”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부분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참조)하여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오류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통지된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파악한다.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오류로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통지된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원인을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확인하고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오류를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수정한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재발급하여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전송하여야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다만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발생한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전자세금계산서에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발급기한(익월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10일)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내에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재전송하지</a:t>
            </a:r>
            <a:r>
              <a:rPr dirty="0" sz="1100" spc="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발급하지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분류되어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가산세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524698" y="1150886"/>
            <a:ext cx="5007215" cy="383654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328933" y="5141593"/>
            <a:ext cx="38939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2-12]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국세청으로부터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응답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내역</a:t>
            </a:r>
            <a:r>
              <a:rPr dirty="0" sz="1000" spc="24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수신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처리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56093" y="3749509"/>
            <a:ext cx="5611659" cy="5418251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91273"/>
            <a:ext cx="2657254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3.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 spc="-20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600" spc="42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578571"/>
            <a:ext cx="1873746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3.1.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표준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정의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884661"/>
            <a:ext cx="6623109" cy="19130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권고하는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표준전자(세금)계산서의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국제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지침에</a:t>
            </a:r>
            <a:r>
              <a:rPr dirty="0" sz="1100" spc="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정의되었다.</a:t>
            </a:r>
            <a:r>
              <a:rPr dirty="0" sz="1100" spc="1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-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규격에서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참고한</a:t>
            </a:r>
            <a:r>
              <a:rPr dirty="0" sz="1100" spc="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지침으로는</a:t>
            </a:r>
            <a:r>
              <a:rPr dirty="0" sz="1100" spc="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2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전자문서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Batang"/>
                <a:cs typeface="Batang"/>
              </a:rPr>
              <a:t>개발지침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v3.5,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UN/CEFACT</a:t>
            </a:r>
            <a:r>
              <a:rPr dirty="0" sz="1100" spc="2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CCL08A와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2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CCL08을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참고로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하였다.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W3C의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DSig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규격을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참고로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하여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정의하였다.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3-1]의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절차에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정의하였다.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자세한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사항은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KEC</a:t>
            </a:r>
            <a:r>
              <a:rPr dirty="0" sz="1100" spc="1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전자문서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개발지침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v3.5를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참조하기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바란다.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먼저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전자문서를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설계하기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등록된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BP(Business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Process)가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존재하는지를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확인한다.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유사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일치는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일치하는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BP가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존재할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확장하여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사용하도록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적절한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BP가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존재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BP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모델링을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등록하여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67143" y="9271692"/>
            <a:ext cx="242602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1">
                <a:solidFill>
                  <a:srgbClr val="282828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80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282828"/>
                </a:solidFill>
                <a:latin typeface="SKSQLF+MalgunGothicBold"/>
                <a:cs typeface="SKSQLF+MalgunGothicBold"/>
              </a:rPr>
              <a:t>3-1]</a:t>
            </a:r>
            <a:r>
              <a:rPr dirty="0" sz="1000" spc="241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비즈니스</a:t>
            </a:r>
            <a:r>
              <a:rPr dirty="0" sz="1000" spc="249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정보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발견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49372"/>
            <a:ext cx="662123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다음으로는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사용가능한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개체를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검토하여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BP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요구사항을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충족하는지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검토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개체를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발견하는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671533"/>
            <a:ext cx="662109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1단계: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개발자가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필요로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정보와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정의를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가진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기존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ABIE를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찾기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BIE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라이브러리를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검색.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2196325"/>
            <a:ext cx="6474513" cy="324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정확한</a:t>
            </a:r>
            <a:r>
              <a:rPr dirty="0" sz="10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일치(Exact</a:t>
            </a:r>
            <a:r>
              <a:rPr dirty="0" sz="10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Match):</a:t>
            </a:r>
            <a:r>
              <a:rPr dirty="0" sz="10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충족시키는</a:t>
            </a:r>
            <a:r>
              <a:rPr dirty="0" sz="10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정의와</a:t>
            </a:r>
            <a:r>
              <a:rPr dirty="0" sz="10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구성을</a:t>
            </a:r>
            <a:r>
              <a:rPr dirty="0" sz="10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가진</a:t>
            </a:r>
            <a:r>
              <a:rPr dirty="0" sz="10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ABIE가</a:t>
            </a:r>
            <a:r>
              <a:rPr dirty="0" sz="1000" spc="1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있다면,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396750" y="2398796"/>
            <a:ext cx="3641674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ABIE를</a:t>
            </a:r>
            <a:r>
              <a:rPr dirty="0" sz="10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재사용하기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0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재사용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등록</a:t>
            </a:r>
            <a:r>
              <a:rPr dirty="0" sz="10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0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2677383"/>
            <a:ext cx="6475858" cy="324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유사한</a:t>
            </a:r>
            <a:r>
              <a:rPr dirty="0" sz="10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일치(Similar</a:t>
            </a:r>
            <a:r>
              <a:rPr dirty="0" sz="10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Match):</a:t>
            </a:r>
            <a:r>
              <a:rPr dirty="0" sz="10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완전히</a:t>
            </a:r>
            <a:r>
              <a:rPr dirty="0" sz="10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충족시키지</a:t>
            </a:r>
            <a:r>
              <a:rPr dirty="0" sz="10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못하며</a:t>
            </a:r>
            <a:r>
              <a:rPr dirty="0" sz="10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약간의</a:t>
            </a:r>
            <a:r>
              <a:rPr dirty="0" sz="10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Batang"/>
                <a:cs typeface="Batang"/>
              </a:rPr>
              <a:t>수정이</a:t>
            </a:r>
            <a:r>
              <a:rPr dirty="0" sz="10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396750" y="2881376"/>
            <a:ext cx="3456006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ABIE가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있다면,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ABIE</a:t>
            </a:r>
            <a:r>
              <a:rPr dirty="0" sz="10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변경요청서를</a:t>
            </a:r>
            <a:r>
              <a:rPr dirty="0" sz="10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작성하여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3159964"/>
            <a:ext cx="4062078" cy="324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충족시키는</a:t>
            </a:r>
            <a:r>
              <a:rPr dirty="0" sz="10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ABIE가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없으면,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2단계로</a:t>
            </a:r>
            <a:r>
              <a:rPr dirty="0" sz="10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감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437443"/>
            <a:ext cx="662155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2단계: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ABIE가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적절한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구조와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정의를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기존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ACC를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CC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라이브러리에서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검색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06354" y="3962235"/>
            <a:ext cx="6475845" cy="3247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충족시키는</a:t>
            </a:r>
            <a:r>
              <a:rPr dirty="0" sz="10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정의와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갖는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ACC가</a:t>
            </a:r>
            <a:r>
              <a:rPr dirty="0" sz="10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있다면,</a:t>
            </a:r>
            <a:r>
              <a:rPr dirty="0" sz="10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ACC의</a:t>
            </a:r>
            <a:r>
              <a:rPr dirty="0" sz="1000" spc="1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재사용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등록</a:t>
            </a:r>
            <a:r>
              <a:rPr dirty="0" sz="10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요청을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396750" y="4164706"/>
            <a:ext cx="444864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206354" y="4443293"/>
            <a:ext cx="6475852" cy="3247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완전히</a:t>
            </a:r>
            <a:r>
              <a:rPr dirty="0" sz="10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충족시키지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못하며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약간의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수정이</a:t>
            </a:r>
            <a:r>
              <a:rPr dirty="0" sz="10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  <a:r>
              <a:rPr dirty="0" sz="10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ACC가</a:t>
            </a:r>
            <a:r>
              <a:rPr dirty="0" sz="10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있다면,</a:t>
            </a:r>
            <a:r>
              <a:rPr dirty="0" sz="10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ACC</a:t>
            </a:r>
            <a:r>
              <a:rPr dirty="0" sz="10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변경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396750" y="4647286"/>
            <a:ext cx="1606256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요청서를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작성하여</a:t>
            </a:r>
            <a:r>
              <a:rPr dirty="0" sz="10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6354" y="4925874"/>
            <a:ext cx="6475866" cy="3247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0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요구를</a:t>
            </a:r>
            <a:r>
              <a:rPr dirty="0" sz="10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충족시키는</a:t>
            </a:r>
            <a:r>
              <a:rPr dirty="0" sz="10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Batang"/>
                <a:cs typeface="Batang"/>
              </a:rPr>
              <a:t>정의와</a:t>
            </a:r>
            <a:r>
              <a:rPr dirty="0" sz="10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0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Batang"/>
                <a:cs typeface="Batang"/>
              </a:rPr>
              <a:t>가진</a:t>
            </a:r>
            <a:r>
              <a:rPr dirty="0" sz="10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Batang"/>
                <a:cs typeface="Batang"/>
              </a:rPr>
              <a:t>ACC가</a:t>
            </a:r>
            <a:r>
              <a:rPr dirty="0" sz="10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Batang"/>
                <a:cs typeface="Batang"/>
              </a:rPr>
              <a:t>없다면,</a:t>
            </a:r>
            <a:r>
              <a:rPr dirty="0" sz="10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0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ACC</a:t>
            </a:r>
            <a:r>
              <a:rPr dirty="0" sz="10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Batang"/>
                <a:cs typeface="Batang"/>
              </a:rPr>
              <a:t>요청서를</a:t>
            </a:r>
            <a:r>
              <a:rPr dirty="0" sz="10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Batang"/>
                <a:cs typeface="Batang"/>
              </a:rPr>
              <a:t>작성하여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396750" y="5128345"/>
            <a:ext cx="444864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930" y="5407347"/>
            <a:ext cx="6623145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전자문서를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정의하기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비즈니스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개체가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있다면,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가능한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스키마가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존재하는지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확인하여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정의한다.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만족하는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스키마가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존재하지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않을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신규로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등록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2464663"/>
            <a:ext cx="5763971" cy="302056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7368095"/>
            <a:ext cx="5714225" cy="201482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178196"/>
            <a:ext cx="3405208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3">
                <a:solidFill>
                  <a:srgbClr val="000000"/>
                </a:solidFill>
                <a:latin typeface="SKSQLF+MalgunGothicBold"/>
                <a:cs typeface="SKSQLF+MalgunGothicBold"/>
              </a:rPr>
              <a:t>3.2.</a:t>
            </a:r>
            <a:r>
              <a:rPr dirty="0" sz="1400" spc="33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 spc="-18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400" spc="3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738516"/>
            <a:ext cx="6621336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3-2]는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표준전자(세금)계산서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v3.0의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보여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주고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있으며,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자세한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“부록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A.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v3.0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항목표”를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참조하면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42707" y="5557191"/>
            <a:ext cx="31722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3-2]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SKSQLF+MalgunGothicBold"/>
                <a:cs typeface="SKSQLF+MalgunGothicBold"/>
              </a:rPr>
              <a:t>표준전자(세금)계산서</a:t>
            </a:r>
            <a:r>
              <a:rPr dirty="0" sz="1000" spc="26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0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6053095"/>
            <a:ext cx="576848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“관리정보(ExchangedDocument)”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6305525"/>
            <a:ext cx="6623145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관리정보는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3-1]에서</a:t>
            </a:r>
            <a:r>
              <a:rPr dirty="0" sz="1100" spc="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서비스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사업자와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이용할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서비스번호(ID)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관리정보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71386" y="7055170"/>
            <a:ext cx="58662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“관리정보(ExchangedDocument)"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766882" y="7453195"/>
            <a:ext cx="134131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25155" y="7612345"/>
            <a:ext cx="46442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  <a:r>
              <a:rPr dirty="0" sz="10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079061" y="7612345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408792" y="7605429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450062" y="7759185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667078" y="7759185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366941" y="8086865"/>
            <a:ext cx="2788584" cy="4396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ASP</a:t>
            </a:r>
            <a:r>
              <a:rPr dirty="0" sz="900" spc="3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900" spc="38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900" spc="3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ERP</a:t>
            </a:r>
            <a:r>
              <a:rPr dirty="0" sz="900" spc="3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시스템에서</a:t>
            </a:r>
            <a:r>
              <a:rPr dirty="0" sz="900" spc="3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관리하는</a:t>
            </a:r>
          </a:p>
          <a:p>
            <a:pPr marL="0" marR="0">
              <a:lnSpc>
                <a:spcPts val="937"/>
              </a:lnSpc>
              <a:spcBef>
                <a:spcPts val="28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식별체계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145427" y="8155819"/>
            <a:ext cx="13140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서비스관리번호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625155" y="8155819"/>
            <a:ext cx="8207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1000" spc="4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  <a:r>
              <a:rPr dirty="0" sz="1000" spc="6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145427" y="8592729"/>
            <a:ext cx="6326962" cy="3151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사업자관리번호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ReferenceDocument/ID</a:t>
            </a:r>
            <a:r>
              <a:rPr dirty="0" sz="1000" spc="7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1000" spc="4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  <a:r>
              <a:rPr dirty="0" sz="1000" spc="6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1000" spc="5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부여하는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식별체계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366941" y="8980476"/>
            <a:ext cx="278862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900" spc="2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900" spc="2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일시</a:t>
            </a:r>
            <a:r>
              <a:rPr dirty="0" sz="900" spc="2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900" spc="2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27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340393" y="9047908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발급일시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44629" y="9047908"/>
            <a:ext cx="10912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Issue.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609923" y="9047908"/>
            <a:ext cx="83728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  <a:r>
              <a:rPr dirty="0" sz="1000" spc="3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14</a:t>
            </a:r>
            <a:r>
              <a:rPr dirty="0" sz="1000" spc="6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366941" y="9128142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일시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2481402"/>
            <a:ext cx="5714225" cy="1080122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4845596"/>
            <a:ext cx="5714225" cy="467434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164873"/>
            <a:ext cx="484536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6">
                <a:solidFill>
                  <a:srgbClr val="000000"/>
                </a:solidFill>
                <a:latin typeface="SKSQLF+MalgunGothicBold"/>
                <a:cs typeface="SKSQLF+MalgunGothicBold"/>
              </a:rPr>
              <a:t>“전자서명(Signature)”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418825"/>
            <a:ext cx="6621379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3-2]에서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두어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계산서정보를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전자서명(Signature)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있다.(“5.2절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전자서명”을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804961" y="2168470"/>
            <a:ext cx="509730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“전자서명(Signature)"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623703" y="2546705"/>
            <a:ext cx="134131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387540" y="2689109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07406" y="2689109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005948" y="2689109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372236" y="2682193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50062" y="281768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523900" y="281768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335823" y="3220404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144629" y="3220404"/>
            <a:ext cx="7378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418003" y="3220404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743962" y="3220404"/>
            <a:ext cx="2423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989194" y="3220404"/>
            <a:ext cx="22613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1000" spc="5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“5.2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전자서명”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079930" y="3752844"/>
            <a:ext cx="574045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“기본정보(TaxInvoiceDocument)”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079930" y="4006797"/>
            <a:ext cx="6621336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기본정보는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3-3]에서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승인번호(Issue.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ID)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기본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480525" y="4532658"/>
            <a:ext cx="58435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3-3]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“기본정보(TaxInvoiceDocument)"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820193" y="4918505"/>
            <a:ext cx="134283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769856" y="5066999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066875" y="5066999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342570" y="5066999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5533692" y="5060082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450062" y="520166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720389" y="520166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4619788" y="5441044"/>
            <a:ext cx="2497853" cy="4396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  <a:r>
              <a:rPr dirty="0" sz="9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9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9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</a:p>
          <a:p>
            <a:pPr marL="0" marR="0">
              <a:lnSpc>
                <a:spcPts val="937"/>
              </a:lnSpc>
              <a:spcBef>
                <a:spcPts val="28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하는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식별체계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335823" y="5732260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144629" y="5737900"/>
            <a:ext cx="62203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Issue.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3772903" y="5737900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4034889" y="5737900"/>
            <a:ext cx="3170487" cy="5888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  <a:r>
              <a:rPr dirty="0" sz="900" spc="8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10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9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18">
                <a:solidFill>
                  <a:srgbClr val="000000"/>
                </a:solidFill>
                <a:latin typeface="QCOLLM+MalgunGothic"/>
                <a:cs typeface="QCOLLM+MalgunGothic"/>
              </a:rPr>
              <a:t>작성일자(숫자</a:t>
            </a:r>
            <a:r>
              <a:rPr dirty="0" sz="9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15">
                <a:solidFill>
                  <a:srgbClr val="000000"/>
                </a:solidFill>
                <a:latin typeface="QCOLLM+MalgunGothic"/>
                <a:cs typeface="QCOLLM+MalgunGothic"/>
              </a:rPr>
              <a:t>8자리)+국세청등록</a:t>
            </a:r>
          </a:p>
          <a:p>
            <a:pPr marL="584898" marR="0">
              <a:lnSpc>
                <a:spcPts val="937"/>
              </a:lnSpc>
              <a:spcBef>
                <a:spcPts val="287"/>
              </a:spcBef>
              <a:spcAft>
                <a:spcPts val="0"/>
              </a:spcAft>
            </a:pPr>
            <a:r>
              <a:rPr dirty="0" sz="900" spc="30">
                <a:solidFill>
                  <a:srgbClr val="000000"/>
                </a:solidFill>
                <a:latin typeface="QCOLLM+MalgunGothic"/>
                <a:cs typeface="QCOLLM+MalgunGothic"/>
              </a:rPr>
              <a:t>번호(숫자</a:t>
            </a:r>
            <a:r>
              <a:rPr dirty="0" sz="900" spc="4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0">
                <a:solidFill>
                  <a:srgbClr val="000000"/>
                </a:solidFill>
                <a:latin typeface="QCOLLM+MalgunGothic"/>
                <a:cs typeface="QCOLLM+MalgunGothic"/>
              </a:rPr>
              <a:t>8자리)+식별자(a~z와</a:t>
            </a:r>
            <a:r>
              <a:rPr dirty="0" sz="900" spc="4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숫자를</a:t>
            </a:r>
          </a:p>
          <a:p>
            <a:pPr marL="584898" marR="0">
              <a:lnSpc>
                <a:spcPts val="937"/>
              </a:lnSpc>
              <a:spcBef>
                <a:spcPts val="28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조합한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8자리)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4619788" y="6209824"/>
            <a:ext cx="159049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작성일자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335823" y="6278778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작성일자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144629" y="6284418"/>
            <a:ext cx="980387" cy="8552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Issue.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  <a:p>
            <a:pPr marL="0" marR="0">
              <a:lnSpc>
                <a:spcPts val="937"/>
              </a:lnSpc>
              <a:spcBef>
                <a:spcPts val="356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3760717" y="6284418"/>
            <a:ext cx="25885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4066875" y="6284418"/>
            <a:ext cx="23437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4302967" y="6284418"/>
            <a:ext cx="34726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4619788" y="6359013"/>
            <a:ext cx="116881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YYYYMMDD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4619788" y="6529515"/>
            <a:ext cx="2557683" cy="4502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77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9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81">
                <a:solidFill>
                  <a:srgbClr val="000000"/>
                </a:solidFill>
                <a:latin typeface="QCOLLM+MalgunGothic"/>
                <a:cs typeface="QCOLLM+MalgunGothic"/>
              </a:rPr>
              <a:t>분류(2자리)</a:t>
            </a:r>
            <a:r>
              <a:rPr dirty="0" sz="900" spc="17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75">
                <a:solidFill>
                  <a:srgbClr val="000000"/>
                </a:solidFill>
                <a:latin typeface="QCOLLM+MalgunGothic"/>
                <a:cs typeface="QCOLLM+MalgunGothic"/>
              </a:rPr>
              <a:t>01(세금계산서),</a:t>
            </a:r>
            <a:r>
              <a:rPr dirty="0" sz="900" spc="2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  <a:p>
            <a:pPr marL="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 spc="-81">
                <a:solidFill>
                  <a:srgbClr val="000000"/>
                </a:solidFill>
                <a:latin typeface="QCOLLM+MalgunGothic"/>
                <a:cs typeface="QCOLLM+MalgunGothic"/>
              </a:rPr>
              <a:t>(수정세금계산서),</a:t>
            </a:r>
            <a:r>
              <a:rPr dirty="0" sz="9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8">
                <a:solidFill>
                  <a:srgbClr val="000000"/>
                </a:solidFill>
                <a:latin typeface="QCOLLM+MalgunGothic"/>
                <a:cs typeface="QCOLLM+MalgunGothic"/>
              </a:rPr>
              <a:t>03(계산서),</a:t>
            </a:r>
            <a:r>
              <a:rPr dirty="0" sz="9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9">
                <a:solidFill>
                  <a:srgbClr val="000000"/>
                </a:solidFill>
                <a:latin typeface="QCOLLM+MalgunGothic"/>
                <a:cs typeface="QCOLLM+MalgunGothic"/>
              </a:rPr>
              <a:t>04(수정계산서)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249003" y="6741569"/>
            <a:ext cx="899656" cy="5261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</a:p>
          <a:p>
            <a:pPr marL="21629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종류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3760717" y="6849205"/>
            <a:ext cx="258857" cy="14702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375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3713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4066875" y="6849205"/>
            <a:ext cx="23437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4302967" y="6849205"/>
            <a:ext cx="2862693" cy="6101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8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900" spc="2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8">
                <a:solidFill>
                  <a:srgbClr val="000000"/>
                </a:solidFill>
                <a:latin typeface="QCOLLM+MalgunGothic"/>
                <a:cs typeface="QCOLLM+MalgunGothic"/>
              </a:rPr>
              <a:t>종류(2자리)</a:t>
            </a:r>
            <a:r>
              <a:rPr dirty="0" sz="9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2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3">
                <a:solidFill>
                  <a:srgbClr val="000000"/>
                </a:solidFill>
                <a:latin typeface="QCOLLM+MalgunGothic"/>
                <a:cs typeface="QCOLLM+MalgunGothic"/>
              </a:rPr>
              <a:t>01(일반),</a:t>
            </a:r>
            <a:r>
              <a:rPr dirty="0" sz="900" spc="20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  <a:p>
            <a:pPr marL="31682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(영세율),</a:t>
            </a:r>
            <a:r>
              <a:rPr dirty="0" sz="900" spc="2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03(위수탁),</a:t>
            </a:r>
            <a:r>
              <a:rPr dirty="0" sz="900" spc="2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04(수입),</a:t>
            </a:r>
            <a:r>
              <a:rPr dirty="0" sz="900" spc="2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05(영세율</a:t>
            </a:r>
          </a:p>
          <a:p>
            <a:pPr marL="31682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위수탁),</a:t>
            </a:r>
            <a:r>
              <a:rPr dirty="0" sz="9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06(수입납부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유예)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1151519" y="7432709"/>
            <a:ext cx="2030402" cy="3101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영수/청구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1000" spc="5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Purpose.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4066875" y="7438349"/>
            <a:ext cx="234370" cy="8811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0" marR="0">
              <a:lnSpc>
                <a:spcPts val="937"/>
              </a:lnSpc>
              <a:spcBef>
                <a:spcPts val="3763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4302967" y="7438349"/>
            <a:ext cx="159225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영수,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청구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4302967" y="7709325"/>
            <a:ext cx="2862824" cy="9298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682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1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-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6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900" spc="-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6">
                <a:solidFill>
                  <a:srgbClr val="000000"/>
                </a:solidFill>
                <a:latin typeface="QCOLLM+MalgunGothic"/>
                <a:cs typeface="QCOLLM+MalgunGothic"/>
              </a:rPr>
              <a:t>사유</a:t>
            </a:r>
            <a:r>
              <a:rPr dirty="0" sz="900" spc="-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6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900" spc="-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-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99">
                <a:solidFill>
                  <a:srgbClr val="000000"/>
                </a:solidFill>
                <a:latin typeface="QCOLLM+MalgunGothic"/>
                <a:cs typeface="QCOLLM+MalgunGothic"/>
              </a:rPr>
              <a:t>01(기재사항의</a:t>
            </a:r>
          </a:p>
          <a:p>
            <a:pPr marL="31682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 spc="-18">
                <a:solidFill>
                  <a:srgbClr val="000000"/>
                </a:solidFill>
                <a:latin typeface="QCOLLM+MalgunGothic"/>
                <a:cs typeface="QCOLLM+MalgunGothic"/>
              </a:rPr>
              <a:t>착오·정정,</a:t>
            </a:r>
            <a:r>
              <a:rPr dirty="0" sz="9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8">
                <a:solidFill>
                  <a:srgbClr val="000000"/>
                </a:solidFill>
                <a:latin typeface="QCOLLM+MalgunGothic"/>
                <a:cs typeface="QCOLLM+MalgunGothic"/>
              </a:rPr>
              <a:t>세율을</a:t>
            </a:r>
            <a:r>
              <a:rPr dirty="0" sz="9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00"/>
                </a:solidFill>
                <a:latin typeface="QCOLLM+MalgunGothic"/>
                <a:cs typeface="QCOLLM+MalgunGothic"/>
              </a:rPr>
              <a:t>잘못</a:t>
            </a:r>
            <a:r>
              <a:rPr dirty="0" sz="900" spc="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8">
                <a:solidFill>
                  <a:srgbClr val="000000"/>
                </a:solidFill>
                <a:latin typeface="QCOLLM+MalgunGothic"/>
                <a:cs typeface="QCOLLM+MalgunGothic"/>
              </a:rPr>
              <a:t>적용한</a:t>
            </a:r>
            <a:r>
              <a:rPr dirty="0" sz="9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5">
                <a:solidFill>
                  <a:srgbClr val="000000"/>
                </a:solidFill>
                <a:latin typeface="QCOLLM+MalgunGothic"/>
                <a:cs typeface="QCOLLM+MalgunGothic"/>
              </a:rPr>
              <a:t>경우),</a:t>
            </a:r>
            <a:r>
              <a:rPr dirty="0" sz="9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0">
                <a:solidFill>
                  <a:srgbClr val="000000"/>
                </a:solidFill>
                <a:latin typeface="QCOLLM+MalgunGothic"/>
                <a:cs typeface="QCOLLM+MalgunGothic"/>
              </a:rPr>
              <a:t>02(공</a:t>
            </a:r>
          </a:p>
          <a:p>
            <a:pPr marL="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6">
                <a:solidFill>
                  <a:srgbClr val="000000"/>
                </a:solidFill>
                <a:latin typeface="QCOLLM+MalgunGothic"/>
                <a:cs typeface="QCOLLM+MalgunGothic"/>
              </a:rPr>
              <a:t>급가액</a:t>
            </a:r>
            <a:r>
              <a:rPr dirty="0" sz="9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변동),</a:t>
            </a:r>
            <a:r>
              <a:rPr dirty="0" sz="900" spc="1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5">
                <a:solidFill>
                  <a:srgbClr val="000000"/>
                </a:solidFill>
                <a:latin typeface="QCOLLM+MalgunGothic"/>
                <a:cs typeface="QCOLLM+MalgunGothic"/>
              </a:rPr>
              <a:t>03(환입),</a:t>
            </a:r>
            <a:r>
              <a:rPr dirty="0" sz="9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9">
                <a:solidFill>
                  <a:srgbClr val="000000"/>
                </a:solidFill>
                <a:latin typeface="QCOLLM+MalgunGothic"/>
                <a:cs typeface="QCOLLM+MalgunGothic"/>
              </a:rPr>
              <a:t>04(계약의</a:t>
            </a:r>
            <a:r>
              <a:rPr dirty="0" sz="9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56">
                <a:solidFill>
                  <a:srgbClr val="000000"/>
                </a:solidFill>
                <a:latin typeface="QCOLLM+MalgunGothic"/>
                <a:cs typeface="QCOLLM+MalgunGothic"/>
              </a:rPr>
              <a:t>해제),</a:t>
            </a:r>
            <a:r>
              <a:rPr dirty="0" sz="900" spc="2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5">
                <a:solidFill>
                  <a:srgbClr val="000000"/>
                </a:solidFill>
                <a:latin typeface="QCOLLM+MalgunGothic"/>
                <a:cs typeface="QCOLLM+MalgunGothic"/>
              </a:rPr>
              <a:t>05</a:t>
            </a:r>
          </a:p>
          <a:p>
            <a:pPr marL="316820" marR="0">
              <a:lnSpc>
                <a:spcPts val="937"/>
              </a:lnSpc>
              <a:spcBef>
                <a:spcPts val="32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(내국신용장</a:t>
            </a:r>
            <a:r>
              <a:rPr dirty="0" sz="900" spc="3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사후</a:t>
            </a:r>
            <a:r>
              <a:rPr dirty="0" sz="900" spc="3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개설),</a:t>
            </a:r>
            <a:r>
              <a:rPr dirty="0" sz="900" spc="3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06(착오에</a:t>
            </a:r>
            <a:r>
              <a:rPr dirty="0" sz="900" spc="3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의한</a:t>
            </a:r>
          </a:p>
          <a:p>
            <a:pPr marL="316820" marR="0">
              <a:lnSpc>
                <a:spcPts val="937"/>
              </a:lnSpc>
              <a:spcBef>
                <a:spcPts val="371"/>
              </a:spcBef>
              <a:spcAft>
                <a:spcPts val="0"/>
              </a:spcAft>
            </a:pPr>
            <a:r>
              <a:rPr dirty="0" sz="900" spc="-54">
                <a:solidFill>
                  <a:srgbClr val="000000"/>
                </a:solidFill>
                <a:latin typeface="QCOLLM+MalgunGothic"/>
                <a:cs typeface="QCOLLM+MalgunGothic"/>
              </a:rPr>
              <a:t>이중발급,</a:t>
            </a:r>
            <a:r>
              <a:rPr dirty="0" sz="9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면세</a:t>
            </a:r>
            <a:r>
              <a:rPr dirty="0" sz="900" spc="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등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4">
                <a:solidFill>
                  <a:srgbClr val="000000"/>
                </a:solidFill>
                <a:latin typeface="QCOLLM+MalgunGothic"/>
                <a:cs typeface="QCOLLM+MalgunGothic"/>
              </a:rPr>
              <a:t>발급대상이</a:t>
            </a:r>
            <a:r>
              <a:rPr dirty="0" sz="900" spc="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아닌</a:t>
            </a:r>
            <a:r>
              <a:rPr dirty="0" sz="9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거래</a:t>
            </a:r>
            <a:r>
              <a:rPr dirty="0" sz="9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등)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1335823" y="8023376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수정코드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2144629" y="8029016"/>
            <a:ext cx="150315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AmendemntStatus.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1209400" y="8542492"/>
            <a:ext cx="2061380" cy="3083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OriginalIssue.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3772903" y="8548133"/>
            <a:ext cx="233477" cy="5431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937"/>
              </a:lnSpc>
              <a:spcBef>
                <a:spcPts val="105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4002902" y="8548133"/>
            <a:ext cx="2357896" cy="5431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986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  <a:r>
              <a:rPr dirty="0" sz="900" spc="8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44">
                <a:solidFill>
                  <a:srgbClr val="000000"/>
                </a:solidFill>
                <a:latin typeface="QCOLLM+MalgunGothic"/>
                <a:cs typeface="QCOLLM+MalgunGothic"/>
              </a:rPr>
              <a:t>당초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2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36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  <a:p>
            <a:pPr marL="0" marR="0">
              <a:lnSpc>
                <a:spcPts val="937"/>
              </a:lnSpc>
              <a:spcBef>
                <a:spcPts val="105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150</a:t>
            </a:r>
            <a:r>
              <a:rPr dirty="0" sz="900" spc="5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0..3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3회까지</a:t>
            </a:r>
            <a:r>
              <a:rPr dirty="0" sz="9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사용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가능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1462247" y="8795200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2144629" y="8800841"/>
            <a:ext cx="105310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Description.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1136288" y="9082922"/>
            <a:ext cx="1152503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수입(세금)계산서</a:t>
            </a:r>
          </a:p>
          <a:p>
            <a:pPr marL="167549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관련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2144629" y="9190559"/>
            <a:ext cx="168509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ReferencedImportDocument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3809459" y="9184918"/>
            <a:ext cx="2423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4103432" y="9184918"/>
            <a:ext cx="2423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4397404" y="9184918"/>
            <a:ext cx="2423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4619788" y="9190559"/>
            <a:ext cx="118283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3.2.3.1절</a:t>
            </a:r>
            <a:r>
              <a:rPr dirty="0" sz="9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277239"/>
            <a:ext cx="5910197" cy="525130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6701307"/>
            <a:ext cx="5910197" cy="1243012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8021180"/>
            <a:ext cx="5910197" cy="1689048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350149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573932"/>
            <a:ext cx="6582815" cy="801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기본정보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“수정코드(AmendemntStatus.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Code)”는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“KEC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v3.0”에서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선택항목으로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있으나,</a:t>
            </a:r>
            <a:r>
              <a:rPr dirty="0" sz="11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Code)”의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코드에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사용하지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않거나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필수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이용하여야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46950" y="2345685"/>
            <a:ext cx="218781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34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8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0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8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5">
                <a:solidFill>
                  <a:srgbClr val="000000"/>
                </a:solidFill>
                <a:latin typeface="QCOLLM+MalgunGothic"/>
                <a:cs typeface="QCOLLM+MalgunGothic"/>
              </a:rPr>
              <a:t>Code)“의</a:t>
            </a:r>
            <a:r>
              <a:rPr dirty="0" sz="8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16415" y="2335927"/>
            <a:ext cx="1741133" cy="5596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84369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종류</a:t>
            </a:r>
          </a:p>
          <a:p>
            <a:pPr marL="0" marR="0">
              <a:lnSpc>
                <a:spcPts val="1036"/>
              </a:lnSpc>
              <a:spcBef>
                <a:spcPts val="88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24488" y="2335927"/>
            <a:ext cx="16780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수정코드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사용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여부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957279" y="2573411"/>
            <a:ext cx="470247" cy="3968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0101</a:t>
            </a:r>
          </a:p>
          <a:p>
            <a:pPr marL="0" marR="0">
              <a:lnSpc>
                <a:spcPts val="1036"/>
              </a:lnSpc>
              <a:spcBef>
                <a:spcPts val="72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0102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0103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0104</a:t>
            </a:r>
          </a:p>
          <a:p>
            <a:pPr marL="0" marR="0">
              <a:lnSpc>
                <a:spcPts val="1036"/>
              </a:lnSpc>
              <a:spcBef>
                <a:spcPts val="61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0105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0106</a:t>
            </a:r>
          </a:p>
          <a:p>
            <a:pPr marL="0" marR="0">
              <a:lnSpc>
                <a:spcPts val="1036"/>
              </a:lnSpc>
              <a:spcBef>
                <a:spcPts val="61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0201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0202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0203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0204</a:t>
            </a:r>
          </a:p>
          <a:p>
            <a:pPr marL="0" marR="0">
              <a:lnSpc>
                <a:spcPts val="1036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0205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0206</a:t>
            </a:r>
          </a:p>
          <a:p>
            <a:pPr marL="0" marR="0">
              <a:lnSpc>
                <a:spcPts val="1036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0301</a:t>
            </a:r>
          </a:p>
          <a:p>
            <a:pPr marL="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0303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0304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0401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0403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0404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669255" y="2573411"/>
            <a:ext cx="760166" cy="3968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72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1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1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16415" y="2791106"/>
            <a:ext cx="12688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16415" y="3008799"/>
            <a:ext cx="12688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16415" y="3226494"/>
            <a:ext cx="11409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116415" y="3436577"/>
            <a:ext cx="2115980" cy="20180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수입납부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1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7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72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2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수입납부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116415" y="5348631"/>
            <a:ext cx="10145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116415" y="5566325"/>
            <a:ext cx="888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116415" y="5784019"/>
            <a:ext cx="12049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116415" y="6001713"/>
            <a:ext cx="1331357" cy="5398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  <a:p>
            <a:pPr marL="0" marR="0">
              <a:lnSpc>
                <a:spcPts val="1036"/>
              </a:lnSpc>
              <a:spcBef>
                <a:spcPts val="72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079930" y="6774233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6998017"/>
            <a:ext cx="6621379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기본정보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“영수/청구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구분(Purpose.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Code)”는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“KEC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v3.0”에서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선택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있으나,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Code)”가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0104(정기수입(세금)계산서),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0204(수정수입(세금)계산서),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0304(수입계산서),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0404(수정수입계산서)일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때를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제외하고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필수</a:t>
            </a:r>
          </a:p>
          <a:p>
            <a:pPr marL="0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기재할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권고한다.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79930" y="8094098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079930" y="8317882"/>
            <a:ext cx="6611267" cy="14713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기본정보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“승인번호(Issue.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ID)”는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작성일자(예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20090911),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국세청등록번호(예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12345678),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일련번호(예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00000001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a534eg61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axyzefqg)를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조합하여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작성하여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기재하여야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작성일자는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(세금)계산서를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작성한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일자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연월일(yyyymmdd)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형식으로,</a:t>
            </a:r>
            <a:r>
              <a:rPr dirty="0" sz="11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국세청등록번호는</a:t>
            </a:r>
          </a:p>
          <a:p>
            <a:pPr marL="0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국세청에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시스템사업자로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등록하였을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부여받은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등록번호(숫자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8자리)를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고정된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형식으로,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일련번호는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알파벳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소문자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a~z와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숫자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0~9를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조합한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</a:p>
          <a:p>
            <a:pPr marL="0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작성하여야만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또한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승인번호는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(세금)계산서별로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유일한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가져야만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2703665"/>
            <a:ext cx="5750775" cy="195089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2123" y="6141097"/>
            <a:ext cx="5750775" cy="339102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164873"/>
            <a:ext cx="6621239" cy="6308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3.2.3.1.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4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43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43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50">
                <a:solidFill>
                  <a:srgbClr val="000000"/>
                </a:solidFill>
                <a:latin typeface="SKSQLF+MalgunGothicBold"/>
                <a:cs typeface="SKSQLF+MalgunGothicBold"/>
              </a:rPr>
              <a:t>“기본정보(TaxInvoiceDocument)”</a:t>
            </a:r>
            <a:r>
              <a:rPr dirty="0" sz="12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중</a:t>
            </a:r>
            <a:r>
              <a:rPr dirty="0" sz="1200" spc="40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67">
                <a:solidFill>
                  <a:srgbClr val="000000"/>
                </a:solidFill>
                <a:latin typeface="SKSQLF+MalgunGothicBold"/>
                <a:cs typeface="SKSQLF+MalgunGothicBold"/>
              </a:rPr>
              <a:t>“수입</a:t>
            </a:r>
          </a:p>
          <a:p>
            <a:pPr marL="545296" marR="0">
              <a:lnSpc>
                <a:spcPts val="1249"/>
              </a:lnSpc>
              <a:spcBef>
                <a:spcPts val="718"/>
              </a:spcBef>
              <a:spcAft>
                <a:spcPts val="0"/>
              </a:spcAft>
            </a:pPr>
            <a:r>
              <a:rPr dirty="0" sz="12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(세금)계산서</a:t>
            </a:r>
            <a:r>
              <a:rPr dirty="0" sz="1200" spc="32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정보(ReferencedImportedDocument)"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662399"/>
            <a:ext cx="6621519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“기본정보-수입(세금)계산서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정보”는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3-4]에서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수입신고번호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(ID)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수입(세금)계산서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640458" y="2188260"/>
            <a:ext cx="5477411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3-4]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“기본정보(TaxInvoiceDocument)”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</a:p>
          <a:p>
            <a:pPr marL="289403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“수입(세금)계산서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관련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정보(ReferencedImportedDocument)"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89795" y="2752220"/>
            <a:ext cx="134131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304491" y="2876356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4593894" y="2876356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878727" y="2876356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827665" y="286944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50062" y="298666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89991" y="298666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9400" y="3294999"/>
            <a:ext cx="1233409" cy="3174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수입신고번호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336477" y="3294999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586278" y="3294999"/>
            <a:ext cx="183922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15</a:t>
            </a:r>
            <a:r>
              <a:rPr dirty="0" sz="1000" spc="7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1000" spc="5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신고서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145427" y="3660360"/>
            <a:ext cx="3268732" cy="6720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일괄발급시작일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Acceptable.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Period/Start.</a:t>
            </a:r>
            <a:r>
              <a:rPr dirty="0" sz="9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  <a:p>
            <a:pPr marL="19801" marR="0">
              <a:lnSpc>
                <a:spcPts val="1036"/>
              </a:lnSpc>
              <a:spcBef>
                <a:spcPts val="1889"/>
              </a:spcBef>
              <a:spcAft>
                <a:spcPts val="0"/>
              </a:spcAft>
            </a:pP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일괄발급종료일</a:t>
            </a:r>
            <a:r>
              <a:rPr dirty="0" sz="1000" spc="7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Acceptable.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Period/End.</a:t>
            </a:r>
            <a:r>
              <a:rPr dirty="0" sz="9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336477" y="3660360"/>
            <a:ext cx="259143" cy="6875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18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621311" y="3660360"/>
            <a:ext cx="260131" cy="10529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  <a:p>
            <a:pPr marL="0" marR="0">
              <a:lnSpc>
                <a:spcPts val="1036"/>
              </a:lnSpc>
              <a:spcBef>
                <a:spcPts val="18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  <a:p>
            <a:pPr marL="0" marR="0">
              <a:lnSpc>
                <a:spcPts val="1036"/>
              </a:lnSpc>
              <a:spcBef>
                <a:spcPts val="18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861972" y="3660360"/>
            <a:ext cx="119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1000" spc="5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YYYYMMDD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4861972" y="4025720"/>
            <a:ext cx="119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1000" spc="5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YYYYMMDD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335823" y="4391081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수입총건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144629" y="4396721"/>
            <a:ext cx="92831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Item.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322769" y="4391081"/>
            <a:ext cx="2872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861972" y="4391081"/>
            <a:ext cx="17411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1000" spc="5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총건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5048353"/>
            <a:ext cx="574220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1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전자(세금)계산서전자문서</a:t>
            </a:r>
            <a:r>
              <a:rPr dirty="0" sz="1200" spc="29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“거래처정보-공급자(InvoicerParty)”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5300783"/>
            <a:ext cx="662123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“거래처정보-공급자”는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3-5]에서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사업자등록번호(ID)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579531" y="5828167"/>
            <a:ext cx="56175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3-5]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“거래처정보-공급자(InvoicerParty)”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138536" y="6214013"/>
            <a:ext cx="134283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4430914" y="6362507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4727933" y="6362507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5002105" y="6362507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5871837" y="635559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427214" y="6497168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3040256" y="6497168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122579" y="6775060"/>
            <a:ext cx="1297912" cy="3179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4420252" y="6771566"/>
            <a:ext cx="258857" cy="22253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708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3708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101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95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3708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4694423" y="6771566"/>
            <a:ext cx="2422576" cy="5325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  <a:r>
              <a:rPr dirty="0" sz="900" spc="7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27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XXXXXXXXXX</a:t>
            </a:r>
            <a:r>
              <a:rPr dirty="0" sz="900" spc="13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형식("-"불포함)</a:t>
            </a:r>
          </a:p>
          <a:p>
            <a:pPr marL="269601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2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거래처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186552" y="7017111"/>
            <a:ext cx="3303256" cy="3056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6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SpecifiedOrganization/TaxRegistration.</a:t>
            </a:r>
            <a:r>
              <a:rPr dirty="0" sz="9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7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4726410" y="7013617"/>
            <a:ext cx="23437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1249003" y="7259163"/>
            <a:ext cx="825651" cy="8062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  <a:p>
            <a:pPr marL="0" marR="0">
              <a:lnSpc>
                <a:spcPts val="1036"/>
              </a:lnSpc>
              <a:spcBef>
                <a:spcPts val="86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  <a:p>
            <a:pPr marL="190396" marR="0">
              <a:lnSpc>
                <a:spcPts val="1036"/>
              </a:lnSpc>
              <a:spcBef>
                <a:spcPts val="86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2121782" y="7263281"/>
            <a:ext cx="77589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Name.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4663960" y="7255669"/>
            <a:ext cx="647188" cy="5325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5343295" y="7247437"/>
            <a:ext cx="821798" cy="558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70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200</a:t>
            </a:r>
          </a:p>
          <a:p>
            <a:pPr marL="0" marR="0">
              <a:lnSpc>
                <a:spcPts val="995"/>
              </a:lnSpc>
              <a:spcBef>
                <a:spcPts val="91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2121782" y="7505332"/>
            <a:ext cx="1893235" cy="774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SpecifiedPerson/Name.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SpecifiedAddress/LineOne.</a:t>
            </a:r>
            <a:r>
              <a:rPr dirty="0" sz="9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4663960" y="7731540"/>
            <a:ext cx="1521242" cy="3082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1000" spc="17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1439399" y="7983795"/>
            <a:ext cx="4448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4663960" y="7980301"/>
            <a:ext cx="647188" cy="10166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968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1018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5343295" y="7972069"/>
            <a:ext cx="821798" cy="10430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91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91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91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1439399" y="8225846"/>
            <a:ext cx="4448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2121782" y="8231486"/>
            <a:ext cx="119066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Classification.</a:t>
            </a:r>
            <a:r>
              <a:rPr dirty="0" sz="9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1249003" y="8467898"/>
            <a:ext cx="825651" cy="5642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</a:p>
          <a:p>
            <a:pPr marL="63973" marR="0">
              <a:lnSpc>
                <a:spcPts val="1036"/>
              </a:lnSpc>
              <a:spcBef>
                <a:spcPts val="86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2121782" y="8473538"/>
            <a:ext cx="2315719" cy="5309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3">
                <a:solidFill>
                  <a:srgbClr val="000000"/>
                </a:solidFill>
                <a:latin typeface="QCOLLM+MalgunGothic"/>
                <a:cs typeface="QCOLLM+MalgunGothic"/>
              </a:rPr>
              <a:t>DefinedContact/DepartmentName.</a:t>
            </a:r>
            <a:r>
              <a:rPr dirty="0" sz="9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1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95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DefinedContact/PersonName.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1122579" y="8988537"/>
            <a:ext cx="3651463" cy="621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00"/>
                </a:solidFill>
                <a:latin typeface="QCOLLM+MalgunGothic"/>
                <a:cs typeface="QCOLLM+MalgunGothic"/>
              </a:rPr>
              <a:t>DefinedContact/Telephone.</a:t>
            </a:r>
            <a:r>
              <a:rPr dirty="0" sz="9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5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  <a:p>
            <a:pPr marL="63973" marR="0">
              <a:lnSpc>
                <a:spcPts val="1036"/>
              </a:lnSpc>
              <a:spcBef>
                <a:spcPts val="149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DefinedContact/URI.</a:t>
            </a:r>
            <a:r>
              <a:rPr dirty="0" sz="9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4433960" y="8985043"/>
            <a:ext cx="233477" cy="6055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937"/>
              </a:lnSpc>
              <a:spcBef>
                <a:spcPts val="159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4694423" y="8985043"/>
            <a:ext cx="61672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  <a:r>
              <a:rPr dirty="0" sz="900" spc="7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4663960" y="9300167"/>
            <a:ext cx="64718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0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6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5343295" y="9291935"/>
            <a:ext cx="821798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377708"/>
            <a:ext cx="5910197" cy="102074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2473794"/>
            <a:ext cx="5910197" cy="146678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114971" y="5236832"/>
            <a:ext cx="5750775" cy="4284623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452145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674406"/>
            <a:ext cx="6512636" cy="8030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공급자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“사업자등록번호(ID)”는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KEC표준전자(세금)계산서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v3.0에서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길이를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13byte로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10byte만을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이용하여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만을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입력하여야하며,</a:t>
            </a:r>
            <a:r>
              <a:rPr dirty="0" sz="11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타입을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문자열(String)으로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숫자(Number)만을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입력하여야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2548227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2770488"/>
            <a:ext cx="6563693" cy="12491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공급자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“종사업장번호(SpecifiedOrganization/TaxRegistration.ID)”에는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부가가치세법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과세”를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적용받는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구분코드로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관리하는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단위승인서”,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“사업자단위변경승인통지서”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기재하여야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0" marR="0">
              <a:lnSpc>
                <a:spcPts val="1149"/>
              </a:lnSpc>
              <a:spcBef>
                <a:spcPts val="60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(단,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2010년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1월</a:t>
            </a:r>
            <a:r>
              <a:rPr dirty="0" sz="1100" spc="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개업하는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 spc="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적용을</a:t>
            </a:r>
            <a:r>
              <a:rPr dirty="0" sz="11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받는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경우에는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사업자등록증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부표인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"사업자단위과세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적용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종된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사업장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명세서"상의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말함.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4144085"/>
            <a:ext cx="615209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3.2.5.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8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8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43">
                <a:solidFill>
                  <a:srgbClr val="000000"/>
                </a:solidFill>
                <a:latin typeface="SKSQLF+MalgunGothicBold"/>
                <a:cs typeface="SKSQLF+MalgunGothicBold"/>
              </a:rPr>
              <a:t>“거래처정보-공급받는자(InvoiceeParty)”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396515"/>
            <a:ext cx="662137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“거래처정보-공급받는자”는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3-6]에서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사업자등록번호(ID)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받는자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42446" y="4923899"/>
            <a:ext cx="59328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3-6]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“거래처정보-공급받는자(InvoiceeParty)”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251251" y="5267120"/>
            <a:ext cx="134283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595417" y="5372988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826939" y="5372988"/>
            <a:ext cx="5045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  <a:r>
              <a:rPr dirty="0" sz="1000" spc="8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880976" y="5366072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450062" y="5465024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151447" y="5465024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45427" y="5683545"/>
            <a:ext cx="1290503" cy="49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  <a:p>
            <a:pPr marL="44172" marR="0">
              <a:lnSpc>
                <a:spcPts val="937"/>
              </a:lnSpc>
              <a:spcBef>
                <a:spcPts val="56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598463" y="5680051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794953" y="5680051"/>
            <a:ext cx="2322428" cy="2980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  <a:r>
              <a:rPr dirty="0" sz="900" spc="3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-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83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9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55">
                <a:solidFill>
                  <a:srgbClr val="000000"/>
                </a:solidFill>
                <a:latin typeface="QCOLLM+MalgunGothic"/>
                <a:cs typeface="QCOLLM+MalgunGothic"/>
              </a:rPr>
              <a:t>nnnnnnnnnnnnn("-"불포함)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4826939" y="5884044"/>
            <a:ext cx="1563271" cy="3589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6886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4">
                <a:solidFill>
                  <a:srgbClr val="000000"/>
                </a:solidFill>
                <a:latin typeface="QCOLLM+MalgunGothic"/>
                <a:cs typeface="QCOLLM+MalgunGothic"/>
              </a:rPr>
              <a:t>01(사업자등록번호),</a:t>
            </a:r>
          </a:p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  <a:r>
              <a:rPr dirty="0" sz="900" spc="57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44629" y="5960161"/>
            <a:ext cx="254363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SpecifiedOrganization/BusinessType.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4584755" y="5952549"/>
            <a:ext cx="258857" cy="5614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24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209400" y="6036278"/>
            <a:ext cx="3562544" cy="4966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317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구분코드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SpecifiedOrganization/TaxRegistration.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213826" y="6036278"/>
            <a:ext cx="166064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33">
                <a:solidFill>
                  <a:srgbClr val="000000"/>
                </a:solidFill>
                <a:latin typeface="QCOLLM+MalgunGothic"/>
                <a:cs typeface="QCOLLM+MalgunGothic"/>
              </a:rPr>
              <a:t>02(주민등록번호),</a:t>
            </a:r>
            <a:r>
              <a:rPr dirty="0" sz="9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3">
                <a:solidFill>
                  <a:srgbClr val="000000"/>
                </a:solidFill>
                <a:latin typeface="QCOLLM+MalgunGothic"/>
                <a:cs typeface="QCOLLM+MalgunGothic"/>
              </a:rPr>
              <a:t>03(외국인)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826939" y="6223525"/>
            <a:ext cx="228415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  <a:r>
              <a:rPr dirty="0" sz="900" spc="57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-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거래처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271850" y="6432534"/>
            <a:ext cx="825651" cy="7317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  <a:p>
            <a:pPr marL="190396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144629" y="6436652"/>
            <a:ext cx="77589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Name.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4598463" y="6420808"/>
            <a:ext cx="1594811" cy="11260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70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200</a:t>
            </a:r>
          </a:p>
          <a:p>
            <a:pPr marL="0" marR="0">
              <a:lnSpc>
                <a:spcPts val="995"/>
              </a:lnSpc>
              <a:spcBef>
                <a:spcPts val="61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623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4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1000" spc="17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  <a:p>
            <a:pPr marL="0" marR="0">
              <a:lnSpc>
                <a:spcPts val="995"/>
              </a:lnSpc>
              <a:spcBef>
                <a:spcPts val="61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623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2144629" y="6642168"/>
            <a:ext cx="1891484" cy="69996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SpecifiedPerson/Name.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669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SpecifiedAddress/LineOne.</a:t>
            </a:r>
            <a:r>
              <a:rPr dirty="0" sz="9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7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462247" y="7046036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462247" y="7251551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144629" y="7255669"/>
            <a:ext cx="119066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Classification.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2144629" y="7452050"/>
            <a:ext cx="2517877" cy="4426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PrimaryDefinedContact/DepartmentName.</a:t>
            </a:r>
          </a:p>
          <a:p>
            <a:pPr marL="0" marR="0">
              <a:lnSpc>
                <a:spcPts val="937"/>
              </a:lnSpc>
              <a:spcBef>
                <a:spcPts val="26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236817" y="7522527"/>
            <a:ext cx="895295" cy="5946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담당부서명1</a:t>
            </a:r>
          </a:p>
          <a:p>
            <a:pPr marL="63973" marR="0">
              <a:lnSpc>
                <a:spcPts val="1036"/>
              </a:lnSpc>
              <a:spcBef>
                <a:spcPts val="11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담당자명1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4598463" y="7510801"/>
            <a:ext cx="1580798" cy="5793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110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2144629" y="7800665"/>
            <a:ext cx="25203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PrimaryDefinedContact/PersonName.</a:t>
            </a:r>
            <a:r>
              <a:rPr dirty="0" sz="9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144629" y="7997047"/>
            <a:ext cx="2075359" cy="4411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PrimaryDefinedContact/Telephone.</a:t>
            </a:r>
          </a:p>
          <a:p>
            <a:pPr marL="0" marR="0">
              <a:lnSpc>
                <a:spcPts val="937"/>
              </a:lnSpc>
              <a:spcBef>
                <a:spcPts val="299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136288" y="8067523"/>
            <a:ext cx="11450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담당자전화번호1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4598463" y="8064030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4794953" y="8064030"/>
            <a:ext cx="55591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  <a:r>
              <a:rPr dirty="0" sz="900" spc="3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174367" y="8328296"/>
            <a:ext cx="5518509" cy="3189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담당자이메일1</a:t>
            </a:r>
            <a:r>
              <a:rPr dirty="0" sz="1000" spc="7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PrimaryDefinedContact/URI.</a:t>
            </a:r>
            <a:r>
              <a:rPr dirty="0" sz="9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  <a:r>
              <a:rPr dirty="0" sz="900" spc="7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1236817" y="8557716"/>
            <a:ext cx="895295" cy="5414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담당부서명2</a:t>
            </a:r>
          </a:p>
          <a:p>
            <a:pPr marL="63973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담당자명2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2144629" y="8545989"/>
            <a:ext cx="4402707" cy="3098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49">
                <a:solidFill>
                  <a:srgbClr val="000000"/>
                </a:solidFill>
                <a:latin typeface="QCOLLM+MalgunGothic"/>
                <a:cs typeface="QCOLLM+MalgunGothic"/>
              </a:rPr>
              <a:t>SecondaryDefinedContact/DepartmentName.</a:t>
            </a:r>
            <a:r>
              <a:rPr dirty="0" sz="9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3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  <a:r>
              <a:rPr dirty="0" sz="900" spc="5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2144629" y="8763684"/>
            <a:ext cx="4402707" cy="3099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SecondaryDefinedContact/PersonName.</a:t>
            </a:r>
            <a:r>
              <a:rPr dirty="0" sz="9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  <a:r>
              <a:rPr dirty="0" sz="900" spc="5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2144629" y="8977431"/>
            <a:ext cx="224348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SecondaryDefinedContact/Telephone.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1136288" y="9047908"/>
            <a:ext cx="11450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담당자전화번호2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4598463" y="9044414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4794953" y="9044414"/>
            <a:ext cx="55591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  <a:r>
              <a:rPr dirty="0" sz="900" spc="3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2144629" y="9129665"/>
            <a:ext cx="98986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1174367" y="9322381"/>
            <a:ext cx="5518509" cy="3188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담당자이메일2</a:t>
            </a:r>
            <a:r>
              <a:rPr dirty="0" sz="1000" spc="7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7">
                <a:solidFill>
                  <a:srgbClr val="000000"/>
                </a:solidFill>
                <a:latin typeface="QCOLLM+MalgunGothic"/>
                <a:cs typeface="QCOLLM+MalgunGothic"/>
              </a:rPr>
              <a:t>SecondaryDefinedContact/URI.</a:t>
            </a:r>
            <a:r>
              <a:rPr dirty="0" sz="9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8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  <a:r>
              <a:rPr dirty="0" sz="900" spc="7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  <a:r>
              <a:rPr dirty="0" sz="900" spc="4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17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9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8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277239"/>
            <a:ext cx="5910197" cy="2855162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4218394"/>
            <a:ext cx="5910197" cy="113187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5550433"/>
            <a:ext cx="5910197" cy="880694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006817" y="6631292"/>
            <a:ext cx="5910197" cy="1634248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350149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601334"/>
            <a:ext cx="6615984" cy="11090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“사업자등록번호(ID)”는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“사업자등록구분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코드(SpecifiedOrganization/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BusinessType.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Code)”에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공급받는자의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정보(사업자등록번호,</a:t>
            </a:r>
            <a:r>
              <a:rPr dirty="0" sz="1100" spc="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개인주민등록번호,</a:t>
            </a:r>
            <a:r>
              <a:rPr dirty="0" sz="11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외국인)를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입력하여야하며,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타입을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문자열(String)으로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숫자(Number)만을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입력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795822" y="2708900"/>
            <a:ext cx="13328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사업자등록구분코드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864293" y="2792628"/>
            <a:ext cx="19828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1">
                <a:solidFill>
                  <a:srgbClr val="000000"/>
                </a:solidFill>
                <a:latin typeface="SKSQLF+MalgunGothicBold"/>
                <a:cs typeface="SKSQLF+MalgunGothicBold"/>
              </a:rPr>
              <a:t>사업자등록번호(ID)</a:t>
            </a:r>
            <a:r>
              <a:rPr dirty="0" sz="1000" spc="20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기재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내용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865745" y="2792628"/>
            <a:ext cx="10936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최대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SKSQLF+MalgunGothicBold"/>
                <a:cs typeface="SKSQLF+MalgunGothicBold"/>
              </a:rPr>
              <a:t>길이(Byte)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22579" y="2877879"/>
            <a:ext cx="28629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57">
                <a:solidFill>
                  <a:srgbClr val="000000"/>
                </a:solidFill>
                <a:latin typeface="SKSQLF+MalgunGothicBold"/>
                <a:cs typeface="SKSQLF+MalgunGothicBold"/>
              </a:rPr>
              <a:t>(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SpecifiedOrganization/BusinessType.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Code)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290854" y="3155640"/>
            <a:ext cx="363914" cy="9431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</a:p>
          <a:p>
            <a:pPr marL="0" marR="0">
              <a:lnSpc>
                <a:spcPts val="1149"/>
              </a:lnSpc>
              <a:spcBef>
                <a:spcPts val="121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  <a:p>
            <a:pPr marL="0" marR="0">
              <a:lnSpc>
                <a:spcPts val="1149"/>
              </a:lnSpc>
              <a:spcBef>
                <a:spcPts val="116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03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237471" y="3155640"/>
            <a:ext cx="1190474" cy="9431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  <a:p>
            <a:pPr marL="70065" marR="0">
              <a:lnSpc>
                <a:spcPts val="1149"/>
              </a:lnSpc>
              <a:spcBef>
                <a:spcPts val="121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주민등록번호</a:t>
            </a:r>
          </a:p>
          <a:p>
            <a:pPr marL="280263" marR="0">
              <a:lnSpc>
                <a:spcPts val="1149"/>
              </a:lnSpc>
              <a:spcBef>
                <a:spcPts val="116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외국인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6243492" y="3162556"/>
            <a:ext cx="337047" cy="9082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10</a:t>
            </a:r>
          </a:p>
          <a:p>
            <a:pPr marL="0" marR="0">
              <a:lnSpc>
                <a:spcPts val="1036"/>
              </a:lnSpc>
              <a:spcBef>
                <a:spcPts val="1326"/>
              </a:spcBef>
              <a:spcAft>
                <a:spcPts val="0"/>
              </a:spcAft>
            </a:pP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13</a:t>
            </a:r>
          </a:p>
          <a:p>
            <a:pPr marL="0" marR="0">
              <a:lnSpc>
                <a:spcPts val="1036"/>
              </a:lnSpc>
              <a:spcBef>
                <a:spcPts val="1264"/>
              </a:spcBef>
              <a:spcAft>
                <a:spcPts val="0"/>
              </a:spcAft>
            </a:pPr>
            <a:r>
              <a:rPr dirty="0" sz="10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13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930" y="4291302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930" y="4542488"/>
            <a:ext cx="6763027" cy="8578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76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9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“사업자등록구분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코드(SpecifiedOrganization/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BusinessType.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Code)”가</a:t>
            </a:r>
            <a:r>
              <a:rPr dirty="0" sz="1100" spc="-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QCOLLM+MalgunGothic"/>
                <a:cs typeface="QCOLLM+MalgunGothic"/>
              </a:rPr>
              <a:t>03(외국인)인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“사업자등록번호(ID)”에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“9999999999999”를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입력한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관련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정보(외국인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등록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번호,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여권번호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등)를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기재하여야만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930" y="5623347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079930" y="5874532"/>
            <a:ext cx="6545918" cy="6067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연락처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정보(PrimaryDefinedContact,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SecondaryDefinedContact)는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필요한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2인까지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기재할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079930" y="6704206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4&gt;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079930" y="6955391"/>
            <a:ext cx="6614625" cy="13602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“종사업장번호(SpecifiedOrganization/TaxRegistration.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ID)”에는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부가가치세법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과세”를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적용받는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구분코드로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관리하는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“사업자단위승인서”,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“사업자단위변경승인통지서”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기재하여야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한다.(단,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2010년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1월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1일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개업하는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적용을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받는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경우에는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사업자등록증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부표인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"사업자단위과세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적용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종된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사업장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명세서"상의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말함.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8682170"/>
            <a:ext cx="6069764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3.2.6.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0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8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“거래처정보-수탁사업자(BrokerParty)”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79930" y="8965046"/>
            <a:ext cx="6621379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“거래처정보-수탁사업자”는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3-7]에서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사업자등록번호(ID)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수탁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1796351"/>
            <a:ext cx="5750775" cy="507472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7004265"/>
            <a:ext cx="5910197" cy="1131875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8336305"/>
            <a:ext cx="5910197" cy="1131875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92711" y="1457539"/>
            <a:ext cx="58172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3-7]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“거래처정보-수탁사업자(BrokerParty)”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161384" y="1886011"/>
            <a:ext cx="1390010" cy="675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  <a:p>
            <a:pPr marL="900196" marR="0">
              <a:lnSpc>
                <a:spcPts val="1149"/>
              </a:lnSpc>
              <a:spcBef>
                <a:spcPts val="1417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452239" y="2052772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749258" y="2052772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024952" y="2052772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893161" y="204585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50062" y="2205702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145427" y="2573411"/>
            <a:ext cx="1297911" cy="3179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1000" spc="5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443100" y="2569918"/>
            <a:ext cx="258857" cy="33747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185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937"/>
              </a:lnSpc>
              <a:spcBef>
                <a:spcPts val="215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2185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14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15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2185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717271" y="2569918"/>
            <a:ext cx="2346951" cy="2995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  <a:r>
              <a:rPr dirty="0" sz="900" spc="8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290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XXXXXXXXXX</a:t>
            </a:r>
            <a:r>
              <a:rPr dirty="0" sz="900" spc="12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282828"/>
                </a:solidFill>
                <a:latin typeface="QCOLLM+MalgunGothic"/>
                <a:cs typeface="QCOLLM+MalgunGothic"/>
              </a:rPr>
              <a:t>형식("-"불포함)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9400" y="2960085"/>
            <a:ext cx="3562544" cy="3056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SpecifiedOrganization/TaxRegistration.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749258" y="2956591"/>
            <a:ext cx="23437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4985349" y="2956591"/>
            <a:ext cx="211424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2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거래처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271850" y="3345236"/>
            <a:ext cx="825651" cy="10924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  <a:p>
            <a:pPr marL="0" marR="0">
              <a:lnSpc>
                <a:spcPts val="1036"/>
              </a:lnSpc>
              <a:spcBef>
                <a:spcPts val="204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  <a:p>
            <a:pPr marL="190396" marR="0">
              <a:lnSpc>
                <a:spcPts val="1036"/>
              </a:lnSpc>
              <a:spcBef>
                <a:spcPts val="199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144629" y="3349354"/>
            <a:ext cx="77589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Name.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685284" y="3341742"/>
            <a:ext cx="647303" cy="6756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937"/>
              </a:lnSpc>
              <a:spcBef>
                <a:spcPts val="2145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364620" y="3333510"/>
            <a:ext cx="823189" cy="7020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70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200</a:t>
            </a:r>
          </a:p>
          <a:p>
            <a:pPr marL="0" marR="0">
              <a:lnSpc>
                <a:spcPts val="995"/>
              </a:lnSpc>
              <a:spcBef>
                <a:spcPts val="2037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44629" y="3734505"/>
            <a:ext cx="1891484" cy="10622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SpecifiedPerson/Name.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2157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SpecifiedAddress/LineOne.</a:t>
            </a:r>
            <a:r>
              <a:rPr dirty="0" sz="9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4685284" y="4103812"/>
            <a:ext cx="1522842" cy="3082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1000" spc="163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462247" y="4500690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685284" y="4497196"/>
            <a:ext cx="647303" cy="1447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2145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2107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2095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5364620" y="4488963"/>
            <a:ext cx="823189" cy="14738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2037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2099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995"/>
              </a:lnSpc>
              <a:spcBef>
                <a:spcPts val="2037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462247" y="4885840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144629" y="4891481"/>
            <a:ext cx="119066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Classification.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271850" y="5272514"/>
            <a:ext cx="825651" cy="7073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</a:p>
          <a:p>
            <a:pPr marL="63973" marR="0">
              <a:lnSpc>
                <a:spcPts val="1036"/>
              </a:lnSpc>
              <a:spcBef>
                <a:spcPts val="204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2144629" y="5276632"/>
            <a:ext cx="2380194" cy="675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DefinedContact/DepartmentName.</a:t>
            </a:r>
            <a:r>
              <a:rPr dirty="0" sz="9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937"/>
              </a:lnSpc>
              <a:spcBef>
                <a:spcPts val="214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DefinedContact/PersonName.</a:t>
            </a:r>
            <a:r>
              <a:rPr dirty="0" sz="9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144629" y="6021054"/>
            <a:ext cx="1626520" cy="4883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DefinedContact/Telephone.</a:t>
            </a:r>
          </a:p>
          <a:p>
            <a:pPr marL="0" marR="0">
              <a:lnSpc>
                <a:spcPts val="937"/>
              </a:lnSpc>
              <a:spcBef>
                <a:spcPts val="67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145427" y="6114366"/>
            <a:ext cx="10784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4455285" y="6110872"/>
            <a:ext cx="233477" cy="7654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937"/>
              </a:lnSpc>
              <a:spcBef>
                <a:spcPts val="285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4717271" y="6110872"/>
            <a:ext cx="61531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  <a:r>
              <a:rPr dirty="0" sz="900" spc="8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209400" y="6589335"/>
            <a:ext cx="3291893" cy="306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DefinedContact/URI.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4685284" y="6585841"/>
            <a:ext cx="647303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3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900" spc="64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5364620" y="6577609"/>
            <a:ext cx="823189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1000" spc="160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1000" spc="165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1079930" y="7077178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079930" y="7328364"/>
            <a:ext cx="6835108" cy="8578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7">
                <a:solidFill>
                  <a:srgbClr val="000000"/>
                </a:solidFill>
                <a:latin typeface="QCOLLM+MalgunGothic"/>
                <a:cs typeface="QCOLLM+MalgunGothic"/>
              </a:rPr>
              <a:t>“수탁사업자(BrokerParty)"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98">
                <a:solidFill>
                  <a:srgbClr val="000000"/>
                </a:solidFill>
                <a:latin typeface="QCOLLM+MalgunGothic"/>
                <a:cs typeface="QCOLLM+MalgunGothic"/>
              </a:rPr>
              <a:t>정보는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1100" spc="-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7">
                <a:solidFill>
                  <a:srgbClr val="000000"/>
                </a:solidFill>
                <a:latin typeface="QCOLLM+MalgunGothic"/>
                <a:cs typeface="QCOLLM+MalgunGothic"/>
              </a:rPr>
              <a:t>3.2.3절에서</a:t>
            </a:r>
            <a:r>
              <a:rPr dirty="0" sz="1100" spc="-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3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70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100" spc="-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0">
                <a:solidFill>
                  <a:srgbClr val="000000"/>
                </a:solidFill>
                <a:latin typeface="QCOLLM+MalgunGothic"/>
                <a:cs typeface="QCOLLM+MalgunGothic"/>
              </a:rPr>
              <a:t>Code)”가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“0103(위수탁세금계산서),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”0203(수정위수탁세금계산서)“,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”0303(위수탁계산서)“,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”0403(수정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위수탁계산서)“인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경우에만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수탁사업자정보의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기재를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위하여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이용하여야만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1079930" y="8409223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1079930" y="8660408"/>
            <a:ext cx="6588070" cy="8578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“사업자등록번호(ID)”는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KEC표준전자(세금)계산서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길이를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13byte로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10byte만을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이용하여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만을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입력하여야하며,</a:t>
            </a:r>
            <a:r>
              <a:rPr dirty="0" sz="11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</a:p>
          <a:p>
            <a:pPr marL="0" marR="0">
              <a:lnSpc>
                <a:spcPts val="1149"/>
              </a:lnSpc>
              <a:spcBef>
                <a:spcPts val="87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타입을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문자열(String)으로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숫자(Number)만을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입력하여야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196543"/>
            <a:ext cx="5910197" cy="1466798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4120959"/>
            <a:ext cx="5749251" cy="147440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5699620"/>
            <a:ext cx="5910197" cy="796962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114971" y="7995297"/>
            <a:ext cx="5749251" cy="1579448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269465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493248"/>
            <a:ext cx="7284017" cy="124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5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1100" spc="-2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100" spc="-2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QCOLLM+MalgunGothic"/>
                <a:cs typeface="QCOLLM+MalgunGothic"/>
              </a:rPr>
              <a:t>“종사업장번호(SpecifiedOrganization/TaxRegistration.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9">
                <a:solidFill>
                  <a:srgbClr val="000000"/>
                </a:solidFill>
                <a:latin typeface="QCOLLM+MalgunGothic"/>
                <a:cs typeface="QCOLLM+MalgunGothic"/>
              </a:rPr>
              <a:t>ID)”에는</a:t>
            </a:r>
            <a:r>
              <a:rPr dirty="0" sz="1100" spc="-2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30">
                <a:solidFill>
                  <a:srgbClr val="000000"/>
                </a:solidFill>
                <a:latin typeface="QCOLLM+MalgunGothic"/>
                <a:cs typeface="QCOLLM+MalgunGothic"/>
              </a:rPr>
              <a:t>부가가치세법</a:t>
            </a:r>
            <a:r>
              <a:rPr dirty="0" sz="1100" spc="-1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7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  <a:r>
              <a:rPr dirty="0" sz="1100" spc="-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87">
                <a:solidFill>
                  <a:srgbClr val="000000"/>
                </a:solidFill>
                <a:latin typeface="QCOLLM+MalgunGothic"/>
                <a:cs typeface="QCOLLM+MalgunGothic"/>
              </a:rPr>
              <a:t>“사업자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과세”를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적용받는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구분코드로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관리하는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8">
                <a:solidFill>
                  <a:srgbClr val="000000"/>
                </a:solidFill>
                <a:latin typeface="QCOLLM+MalgunGothic"/>
                <a:cs typeface="QCOLLM+MalgunGothic"/>
              </a:rPr>
              <a:t>“사업자단위승인서”,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83">
                <a:solidFill>
                  <a:srgbClr val="000000"/>
                </a:solidFill>
                <a:latin typeface="QCOLLM+MalgunGothic"/>
                <a:cs typeface="QCOLLM+MalgunGothic"/>
              </a:rPr>
              <a:t>“사업자단위변경승인통지서”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93">
                <a:solidFill>
                  <a:srgbClr val="000000"/>
                </a:solidFill>
                <a:latin typeface="QCOLLM+MalgunGothic"/>
                <a:cs typeface="QCOLLM+MalgunGothic"/>
              </a:rPr>
              <a:t>상의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88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89">
                <a:solidFill>
                  <a:srgbClr val="000000"/>
                </a:solidFill>
                <a:latin typeface="QCOLLM+MalgunGothic"/>
                <a:cs typeface="QCOLLM+MalgunGothic"/>
              </a:rPr>
              <a:t>기재하여야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QCOLLM+MalgunGothic"/>
                <a:cs typeface="QCOLLM+MalgunGothic"/>
              </a:rPr>
              <a:t>한다.(단,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QCOLLM+MalgunGothic"/>
                <a:cs typeface="QCOLLM+MalgunGothic"/>
              </a:rPr>
              <a:t>2010년</a:t>
            </a:r>
            <a:r>
              <a:rPr dirty="0" sz="1100" spc="-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1월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1일</a:t>
            </a:r>
          </a:p>
          <a:p>
            <a:pPr marL="0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개업하는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100" spc="3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QCOLLM+MalgunGothic"/>
                <a:cs typeface="QCOLLM+MalgunGothic"/>
              </a:rPr>
              <a:t>적용을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QCOLLM+MalgunGothic"/>
                <a:cs typeface="QCOLLM+MalgunGothic"/>
              </a:rPr>
              <a:t>받는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QCOLLM+MalgunGothic"/>
                <a:cs typeface="QCOLLM+MalgunGothic"/>
              </a:rPr>
              <a:t>경우에는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사업자등록증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부표인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"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적용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종된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사업장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명세서"상의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4자리를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말함.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3028212"/>
            <a:ext cx="716876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3.2.7.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2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22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33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3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33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2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13">
                <a:solidFill>
                  <a:srgbClr val="000000"/>
                </a:solidFill>
                <a:latin typeface="SKSQLF+MalgunGothicBold"/>
                <a:cs typeface="SKSQLF+MalgunGothicBold"/>
              </a:rPr>
              <a:t>“결제정보-결제방법별금액(SpecifiedPaymentMeans)”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282165"/>
            <a:ext cx="6621498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“결제정보-결제방법별금액(SpecifiedPaymentMeans)”는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3-8]에서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결제방법코드(Type.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결제방법별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금액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119533" y="3808027"/>
            <a:ext cx="65301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3-8]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“결제정보-결제방법별금액(SpecifiedPaymentMeans)”</a:t>
            </a:r>
            <a:r>
              <a:rPr dirty="0" sz="1000" spc="2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928338" y="4206052"/>
            <a:ext cx="134131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967869" y="4365202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228332" y="4365202"/>
            <a:ext cx="243895" cy="8232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  <a:p>
            <a:pPr marL="0" marR="0">
              <a:lnSpc>
                <a:spcPts val="937"/>
              </a:lnSpc>
              <a:spcBef>
                <a:spcPts val="315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468993" y="4365202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606805" y="4358285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450062" y="451204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828535" y="451204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209400" y="4891930"/>
            <a:ext cx="1765903" cy="3107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결제방법코드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970915" y="4888436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430914" y="4888436"/>
            <a:ext cx="2597698" cy="3228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10:현금,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20:수표,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30:어음,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40:외상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462247" y="5313617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금액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44629" y="5317735"/>
            <a:ext cx="89024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Paid.</a:t>
            </a:r>
            <a:r>
              <a:rPr dirty="0" sz="9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958730" y="5310123"/>
            <a:ext cx="25885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197868" y="5310123"/>
            <a:ext cx="58016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  <a:r>
              <a:rPr dirty="0" sz="900" spc="5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079930" y="5772536"/>
            <a:ext cx="101296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5996319"/>
            <a:ext cx="6444462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“결제정보-결제방법별금액(SpecifiedPaymentMeans)”은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결제방법별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코드에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결제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방법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횟수만큼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4회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반복할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6658985"/>
            <a:ext cx="2844636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3.2.8.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9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3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9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507942" y="6902559"/>
            <a:ext cx="4137590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61">
                <a:solidFill>
                  <a:srgbClr val="000000"/>
                </a:solidFill>
                <a:latin typeface="SKSQLF+MalgunGothicBold"/>
                <a:cs typeface="SKSQLF+MalgunGothicBold"/>
              </a:rPr>
              <a:t>“결제정보-Summary(SpecifiedMoneySummation)”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079930" y="7154988"/>
            <a:ext cx="662133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“결제정보-Summary(SpecifiedMoneySummation)”는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3-9]에서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공급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가액합계(ChargeTotalAmount)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금액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합계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206354" y="7682372"/>
            <a:ext cx="64758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3-9]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“결제정보-Summary(SpecifiedMoneySummation)”</a:t>
            </a:r>
            <a:r>
              <a:rPr dirty="0" sz="10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071517" y="8068219"/>
            <a:ext cx="134283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4309060" y="8216713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4679191" y="8216713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5026475" y="8216713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5912963" y="8209796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450062" y="8351373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2971713" y="8351373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1209400" y="8674936"/>
            <a:ext cx="2366312" cy="3079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공급가액합계</a:t>
            </a:r>
            <a:r>
              <a:rPr dirty="0" sz="1000" spc="10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ChargeTotal.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4299921" y="8671442"/>
            <a:ext cx="258857" cy="9526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72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66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4645682" y="8671442"/>
            <a:ext cx="298343" cy="9526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937"/>
              </a:lnSpc>
              <a:spcBef>
                <a:spcPts val="172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937"/>
              </a:lnSpc>
              <a:spcBef>
                <a:spcPts val="166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4986873" y="8671442"/>
            <a:ext cx="347269" cy="9526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937"/>
              </a:lnSpc>
              <a:spcBef>
                <a:spcPts val="1726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166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335823" y="9006805"/>
            <a:ext cx="697710" cy="6540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세액합계</a:t>
            </a:r>
          </a:p>
          <a:p>
            <a:pPr marL="63973" marR="0">
              <a:lnSpc>
                <a:spcPts val="1036"/>
              </a:lnSpc>
              <a:spcBef>
                <a:spcPts val="162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총금액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2144629" y="9010922"/>
            <a:ext cx="109891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TaxTotal.</a:t>
            </a:r>
            <a:r>
              <a:rPr dirty="0" sz="9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2144629" y="9342792"/>
            <a:ext cx="1240573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GrandTotal.</a:t>
            </a:r>
            <a:r>
              <a:rPr dirty="0" sz="9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29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201115"/>
            <a:ext cx="5910197" cy="5691276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7005777"/>
            <a:ext cx="5910197" cy="57318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7706055"/>
            <a:ext cx="5910197" cy="1020749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274032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497816"/>
            <a:ext cx="6635160" cy="801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“결제정보-Summary(SpecifiedMoneySummation)”내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"세액합계(TaxTotal.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Amount)"는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KEC표준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선택항목으로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있으나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Code)”의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사용하지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않거나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필수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이용하여야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34764" y="2233930"/>
            <a:ext cx="229641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Code)“의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88004" y="2317659"/>
            <a:ext cx="1699101" cy="629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9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종류</a:t>
            </a:r>
          </a:p>
          <a:p>
            <a:pPr marL="0" marR="0">
              <a:lnSpc>
                <a:spcPts val="1036"/>
              </a:lnSpc>
              <a:spcBef>
                <a:spcPts val="143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24488" y="2317659"/>
            <a:ext cx="16780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세액합계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사용</a:t>
            </a:r>
            <a:r>
              <a:rPr dirty="0" sz="1000" spc="13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여부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911583" y="2402910"/>
            <a:ext cx="6337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993835" y="2625171"/>
            <a:ext cx="4702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0101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669255" y="2625171"/>
            <a:ext cx="760166" cy="803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993835" y="2865700"/>
            <a:ext cx="4702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0102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88004" y="2865700"/>
            <a:ext cx="1268901" cy="562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993835" y="3106229"/>
            <a:ext cx="4702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0103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993835" y="3346759"/>
            <a:ext cx="470247" cy="9722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0104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0105</a:t>
            </a:r>
          </a:p>
          <a:p>
            <a:pPr marL="0" marR="0">
              <a:lnSpc>
                <a:spcPts val="1036"/>
              </a:lnSpc>
              <a:spcBef>
                <a:spcPts val="5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0106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0201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188004" y="3346759"/>
            <a:ext cx="11424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669255" y="3346759"/>
            <a:ext cx="760166" cy="9722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5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188004" y="3569020"/>
            <a:ext cx="1751636" cy="74997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수입납부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71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993835" y="4237325"/>
            <a:ext cx="470247" cy="562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0202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0203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3188004" y="4237325"/>
            <a:ext cx="1604505" cy="562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5669255" y="4237325"/>
            <a:ext cx="760166" cy="562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993835" y="4718384"/>
            <a:ext cx="470247" cy="9722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0204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0205</a:t>
            </a:r>
          </a:p>
          <a:p>
            <a:pPr marL="0" marR="0">
              <a:lnSpc>
                <a:spcPts val="1036"/>
              </a:lnSpc>
              <a:spcBef>
                <a:spcPts val="5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0206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0301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188004" y="4718384"/>
            <a:ext cx="14592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669255" y="4718384"/>
            <a:ext cx="760166" cy="9722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5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필수</a:t>
            </a:r>
            <a:r>
              <a:rPr dirty="0" sz="1000" spc="25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763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3188004" y="4940645"/>
            <a:ext cx="2115987" cy="74997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수입납부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  <a:p>
            <a:pPr marL="0" marR="0">
              <a:lnSpc>
                <a:spcPts val="1036"/>
              </a:lnSpc>
              <a:spcBef>
                <a:spcPts val="71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993835" y="5608950"/>
            <a:ext cx="470247" cy="12843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0303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0304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0401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0403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0404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3188004" y="5608950"/>
            <a:ext cx="101453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5669255" y="5608950"/>
            <a:ext cx="760166" cy="12843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사용</a:t>
            </a:r>
            <a:r>
              <a:rPr dirty="0" sz="1000" spc="253">
                <a:solidFill>
                  <a:srgbClr val="282828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282828"/>
                </a:solidFill>
                <a:latin typeface="SKSQLF+MalgunGothicBold"/>
                <a:cs typeface="SKSQLF+MalgunGothicBold"/>
              </a:rPr>
              <a:t>안함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3188004" y="5849479"/>
            <a:ext cx="8881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3188004" y="6090008"/>
            <a:ext cx="1332874" cy="803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  <a:p>
            <a:pPr marL="0" marR="0">
              <a:lnSpc>
                <a:spcPts val="1036"/>
              </a:lnSpc>
              <a:spcBef>
                <a:spcPts val="8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7078701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079930" y="7302484"/>
            <a:ext cx="562126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“결제정보-Summary(SpecifiedMoneySummation)”내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항목들은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“-”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허용한다.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079930" y="7778975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3&gt;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079930" y="8002758"/>
            <a:ext cx="6523287" cy="801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“결제정보-Summary(SpecifiedMoneySummation)”내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항목들은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3.2.9절의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“상품정보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(TaxInvoiceLineItem)"의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"단가(TaxInvoice/UnitPrice/Unit.</a:t>
            </a: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Amount)"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항목에서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허용하고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이하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금액을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허용하지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않는다.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079930" y="9029262"/>
            <a:ext cx="5912932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3.2.9.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2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9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200" spc="23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09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  <a:r>
              <a:rPr dirty="0" sz="1200" spc="23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95">
                <a:solidFill>
                  <a:srgbClr val="000000"/>
                </a:solidFill>
                <a:latin typeface="SKSQLF+MalgunGothicBold"/>
                <a:cs typeface="SKSQLF+MalgunGothicBold"/>
              </a:rPr>
              <a:t>“상품정보(TaxInvoiceTradeLineItem)”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206354" y="9266469"/>
            <a:ext cx="647599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Batang"/>
                <a:cs typeface="Batang"/>
              </a:rPr>
              <a:t>“상품정보(TaxInvoiceTradeLineItem)”는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3-10]에서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설명하는</a:t>
            </a:r>
            <a:r>
              <a:rPr dirty="0" sz="1100" spc="2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것처럼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상품정보</a:t>
            </a:r>
            <a:r>
              <a:rPr dirty="0" sz="1100" spc="2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반복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1752206"/>
            <a:ext cx="5749251" cy="3328606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5186591"/>
            <a:ext cx="5910197" cy="1174508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6424244"/>
            <a:ext cx="5910197" cy="755865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006817" y="7243267"/>
            <a:ext cx="5910197" cy="755865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006817" y="8062277"/>
            <a:ext cx="5910197" cy="755865"/>
          </a:xfrm>
          <a:prstGeom prst="rect">
            <a:avLst/>
          </a:prstGeom>
          <a:blipFill>
            <a:blip cstate="print" r:embed="rId9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006817" y="8881300"/>
            <a:ext cx="5910197" cy="755853"/>
          </a:xfrm>
          <a:prstGeom prst="rect">
            <a:avLst/>
          </a:prstGeom>
          <a:blipFill>
            <a:blip cstate="print" r:embed="rId10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1149372"/>
            <a:ext cx="662100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횟수를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보여주는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“일련번호(Sequence.Numeric)"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상품정보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관련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포함하고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312976" y="1439271"/>
            <a:ext cx="62288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3-10]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전자문서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“결제정보-상품정보(TaxInvoiceTradeLineItem)”</a:t>
            </a:r>
            <a:r>
              <a:rPr dirty="0" sz="1000" spc="1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999928" y="1835774"/>
            <a:ext cx="134283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094293" y="1996446"/>
            <a:ext cx="257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354755" y="1996446"/>
            <a:ext cx="2511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630450" y="1996446"/>
            <a:ext cx="288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696672" y="198953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55095" y="2141764"/>
            <a:ext cx="827944" cy="15447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6688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  <a:p>
            <a:pPr marL="62450" marR="0">
              <a:lnSpc>
                <a:spcPts val="1036"/>
              </a:lnSpc>
              <a:spcBef>
                <a:spcPts val="144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</a:p>
          <a:p>
            <a:pPr marL="0" marR="0">
              <a:lnSpc>
                <a:spcPts val="1036"/>
              </a:lnSpc>
              <a:spcBef>
                <a:spcPts val="132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공급년월일</a:t>
            </a:r>
          </a:p>
          <a:p>
            <a:pPr marL="126423" marR="0">
              <a:lnSpc>
                <a:spcPts val="1036"/>
              </a:lnSpc>
              <a:spcBef>
                <a:spcPts val="137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품목명</a:t>
            </a:r>
          </a:p>
          <a:p>
            <a:pPr marL="190396" marR="0">
              <a:lnSpc>
                <a:spcPts val="1036"/>
              </a:lnSpc>
              <a:spcBef>
                <a:spcPts val="13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109596" y="2141764"/>
            <a:ext cx="1541648" cy="1224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72249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  <a:p>
            <a:pPr marL="0" marR="0">
              <a:lnSpc>
                <a:spcPts val="937"/>
              </a:lnSpc>
              <a:spcBef>
                <a:spcPts val="149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Sequence.</a:t>
            </a:r>
            <a:r>
              <a:rPr dirty="0" sz="9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Numeric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PurchaseExpiry.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Name.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4083630" y="2458787"/>
            <a:ext cx="258857" cy="8887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3708" marR="0">
              <a:lnSpc>
                <a:spcPts val="937"/>
              </a:lnSpc>
              <a:spcBef>
                <a:spcPts val="141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354755" y="2458787"/>
            <a:ext cx="234370" cy="5903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592371" y="2458787"/>
            <a:ext cx="2532886" cy="5979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상품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횟수(01~99)를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표현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900" spc="7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YYYYMMDD형식.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290782" y="3057066"/>
            <a:ext cx="648711" cy="20898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100</a:t>
            </a:r>
            <a:r>
              <a:rPr dirty="0" sz="900" spc="5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31986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60</a:t>
            </a:r>
            <a:r>
              <a:rPr dirty="0" sz="900" spc="8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100</a:t>
            </a:r>
            <a:r>
              <a:rPr dirty="0" sz="900" spc="5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31986" marR="0">
              <a:lnSpc>
                <a:spcPts val="937"/>
              </a:lnSpc>
              <a:spcBef>
                <a:spcPts val="142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12</a:t>
            </a:r>
            <a:r>
              <a:rPr dirty="0" sz="900" spc="8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31986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  <a:r>
              <a:rPr dirty="0" sz="900" spc="8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31986" marR="0">
              <a:lnSpc>
                <a:spcPts val="937"/>
              </a:lnSpc>
              <a:spcBef>
                <a:spcPts val="142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  <a:r>
              <a:rPr dirty="0" sz="900" spc="8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31986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  <a:r>
              <a:rPr dirty="0" sz="900" spc="8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109596" y="3366100"/>
            <a:ext cx="107138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Information.</a:t>
            </a:r>
            <a:r>
              <a:rPr dirty="0" sz="9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097339" y="3356966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445492" y="3660360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109596" y="3666000"/>
            <a:ext cx="105158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Description.</a:t>
            </a:r>
            <a:r>
              <a:rPr dirty="0" sz="9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097339" y="3656865"/>
            <a:ext cx="2334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445492" y="3960260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수량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2109596" y="3965900"/>
            <a:ext cx="1522010" cy="8902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ChargeableUnit.</a:t>
            </a:r>
            <a:r>
              <a:rPr dirty="0" sz="9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UnitPrice/Unit.</a:t>
            </a:r>
            <a:r>
              <a:rPr dirty="0" sz="9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Invoice.</a:t>
            </a:r>
            <a:r>
              <a:rPr dirty="0" sz="9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083630" y="3956767"/>
            <a:ext cx="258857" cy="11901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47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937"/>
              </a:lnSpc>
              <a:spcBef>
                <a:spcPts val="142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445492" y="4260160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단가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317545" y="4560061"/>
            <a:ext cx="697710" cy="6220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공급가액</a:t>
            </a:r>
          </a:p>
          <a:p>
            <a:pPr marL="127946" marR="0">
              <a:lnSpc>
                <a:spcPts val="1036"/>
              </a:lnSpc>
              <a:spcBef>
                <a:spcPts val="137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109596" y="4864079"/>
            <a:ext cx="173409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TotalTax/Calculated.</a:t>
            </a:r>
            <a:r>
              <a:rPr dirty="0" sz="9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5259508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1&gt;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079930" y="5468068"/>
            <a:ext cx="6614631" cy="984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“상품정보(TaxInvoiceLineItem)”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“KEC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v3.0”에서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선택항목으로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정의하고</a:t>
            </a:r>
          </a:p>
          <a:p>
            <a:pPr marL="0" marR="0">
              <a:lnSpc>
                <a:spcPts val="1149"/>
              </a:lnSpc>
              <a:spcBef>
                <a:spcPts val="554"/>
              </a:spcBef>
              <a:spcAft>
                <a:spcPts val="0"/>
              </a:spcAft>
            </a:pP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있으나,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“(세금)계산서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종류(Type.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Code)”가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0104(정기수입(세금)계산서),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0204(수정수입(세금)</a:t>
            </a:r>
          </a:p>
          <a:p>
            <a:pPr marL="0" marR="0">
              <a:lnSpc>
                <a:spcPts val="1149"/>
              </a:lnSpc>
              <a:spcBef>
                <a:spcPts val="55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0304(수입계산서),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0404(수정수입계산서)일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때를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제외하고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상품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정보의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</a:p>
          <a:p>
            <a:pPr marL="0" marR="0">
              <a:lnSpc>
                <a:spcPts val="1149"/>
              </a:lnSpc>
              <a:spcBef>
                <a:spcPts val="49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1~99회까지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반복하여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기재할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권고한다.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079930" y="6497168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2&gt;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079930" y="6707251"/>
            <a:ext cx="6558179" cy="5640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“수량(ChargeableUnit.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Quantity)"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소수점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2자리까지의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표기를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허용(예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1/2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→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0.5로</a:t>
            </a:r>
          </a:p>
          <a:p>
            <a:pPr marL="0" marR="0">
              <a:lnSpc>
                <a:spcPts val="1149"/>
              </a:lnSpc>
              <a:spcBef>
                <a:spcPts val="54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표현)하며,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“-”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허용한다.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079930" y="7316185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3&gt;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079930" y="7526267"/>
            <a:ext cx="6563588" cy="5640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품목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단위(예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BOX,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EA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등)의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기재를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원하는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사업자는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“수량(ChargeableUnit.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Quantity)"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항목의</a:t>
            </a:r>
          </a:p>
          <a:p>
            <a:pPr marL="0" marR="0">
              <a:lnSpc>
                <a:spcPts val="1149"/>
              </a:lnSpc>
              <a:spcBef>
                <a:spcPts val="54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속성(attribute)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값으로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표현한다.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1079930" y="8135202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4&gt;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079930" y="8345285"/>
            <a:ext cx="6584674" cy="5640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“상품정보-단가(UnitPrice/Unit.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Amount)”는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  <a:r>
              <a:rPr dirty="0" sz="1100" spc="-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이하</a:t>
            </a:r>
            <a:r>
              <a:rPr dirty="0" sz="11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소수점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2자리까지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표현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할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있으며,</a:t>
            </a:r>
          </a:p>
          <a:p>
            <a:pPr marL="0" marR="0">
              <a:lnSpc>
                <a:spcPts val="1149"/>
              </a:lnSpc>
              <a:spcBef>
                <a:spcPts val="542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“-”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허용한다.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1079930" y="8954219"/>
            <a:ext cx="114086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5&gt;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1079930" y="9164301"/>
            <a:ext cx="6783879" cy="5640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“상품정보-공급가액(InvoiceAmount)”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QCOLLM+MalgunGothic"/>
                <a:cs typeface="QCOLLM+MalgunGothic"/>
              </a:rPr>
              <a:t>“상품정보-세액(TotalTax/Calculated.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1">
                <a:solidFill>
                  <a:srgbClr val="000000"/>
                </a:solidFill>
                <a:latin typeface="QCOLLM+MalgunGothic"/>
                <a:cs typeface="QCOLLM+MalgunGothic"/>
              </a:rPr>
              <a:t>Amount)”은</a:t>
            </a:r>
            <a:r>
              <a:rPr dirty="0" sz="1100" spc="-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원</a:t>
            </a:r>
            <a:r>
              <a:rPr dirty="0" sz="1100" spc="-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단위</a:t>
            </a:r>
          </a:p>
          <a:p>
            <a:pPr marL="0" marR="0">
              <a:lnSpc>
                <a:spcPts val="1149"/>
              </a:lnSpc>
              <a:spcBef>
                <a:spcPts val="54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이하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금액을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허용하지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않으며,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“-”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100" spc="-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허용한다.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91273"/>
            <a:ext cx="2085285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4.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600" spc="3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578571"/>
            <a:ext cx="985638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4.1.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884661"/>
            <a:ext cx="647561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장에서는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연계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중에서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Batang"/>
                <a:cs typeface="Batang"/>
              </a:rPr>
              <a:t>정의한다.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2184561"/>
            <a:ext cx="6621638" cy="1465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있는데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이고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나머지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하나는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접수한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문서이다.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접수증은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제출했을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때,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성공적으로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했음을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알려주는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문서이다.</a:t>
            </a:r>
            <a:r>
              <a:rPr dirty="0" sz="1100" spc="2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끝낸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알려주는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600333"/>
            <a:ext cx="6622991" cy="8044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사업자로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전달되는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응답문서는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형식이고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UTF-8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인코딩을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기본으로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공인인증서로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통신규약에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</a:p>
          <a:p>
            <a:pPr marL="0" marR="0">
              <a:lnSpc>
                <a:spcPts val="1149"/>
              </a:lnSpc>
              <a:spcBef>
                <a:spcPts val="60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전달된다.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6절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통신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2470746"/>
            <a:ext cx="5785815" cy="627584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8817355"/>
            <a:ext cx="5910197" cy="75586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178196"/>
            <a:ext cx="1785304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4.2.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484286"/>
            <a:ext cx="6622752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가지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응답문서인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접수증과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처리결과는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응답문서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가진다.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응답문서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바탕으로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맞게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조정하여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응답문서를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생성한다.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응답문서의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061580" y="2233930"/>
            <a:ext cx="20616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197940" y="2490378"/>
            <a:ext cx="4127029" cy="442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항목명(경로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  <a:p>
            <a:pPr marL="3309858" marR="0">
              <a:lnSpc>
                <a:spcPts val="6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39929" y="266544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국문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88004" y="266544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영문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25691" y="2883968"/>
            <a:ext cx="6977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260390" y="2883968"/>
            <a:ext cx="7378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429391" y="2874834"/>
            <a:ext cx="21282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지침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“5.2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전자서명”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429391" y="3101662"/>
            <a:ext cx="26643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4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제출했을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361717" y="3185390"/>
            <a:ext cx="825651" cy="8641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제출아이디</a:t>
            </a:r>
          </a:p>
          <a:p>
            <a:pPr marL="63973" marR="0">
              <a:lnSpc>
                <a:spcPts val="1036"/>
              </a:lnSpc>
              <a:spcBef>
                <a:spcPts val="328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접수번호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260390" y="3185390"/>
            <a:ext cx="2075027" cy="14076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ResultDocument/RefSubmit.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  <a:p>
            <a:pPr marL="0" marR="0">
              <a:lnSpc>
                <a:spcPts val="1036"/>
              </a:lnSpc>
              <a:spcBef>
                <a:spcPts val="328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ResultDocument/Receipt.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  <a:p>
            <a:pPr marL="0" marR="0">
              <a:lnSpc>
                <a:spcPts val="1036"/>
              </a:lnSpc>
              <a:spcBef>
                <a:spcPts val="329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ResultDocument/Type.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619788" y="3270642"/>
            <a:ext cx="15519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4429391" y="3474635"/>
            <a:ext cx="2606730" cy="6601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  <a:p>
            <a:pPr marL="0" marR="0">
              <a:lnSpc>
                <a:spcPts val="1036"/>
              </a:lnSpc>
              <a:spcBef>
                <a:spcPts val="34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'NTS'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년월일시분초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</a:p>
          <a:p>
            <a:pPr marL="190396" marR="0">
              <a:lnSpc>
                <a:spcPts val="1036"/>
              </a:lnSpc>
              <a:spcBef>
                <a:spcPts val="2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5자리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429391" y="3981573"/>
            <a:ext cx="246018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예&gt;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NTS-20090318094120-12345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429391" y="4185566"/>
            <a:ext cx="15326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425691" y="4270817"/>
            <a:ext cx="697711" cy="695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문서종류</a:t>
            </a:r>
          </a:p>
          <a:p>
            <a:pPr marL="0" marR="0">
              <a:lnSpc>
                <a:spcPts val="1036"/>
              </a:lnSpc>
              <a:spcBef>
                <a:spcPts val="194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응답시간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4429391" y="4354545"/>
            <a:ext cx="22391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(표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4-6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참조)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429391" y="4560061"/>
            <a:ext cx="24820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생성한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시간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260390" y="4643789"/>
            <a:ext cx="4521010" cy="4074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ResultDocument/Response.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  <a:r>
              <a:rPr dirty="0" sz="1000" spc="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500" baseline="-67126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500" baseline="-67126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500" baseline="-67126">
                <a:solidFill>
                  <a:srgbClr val="000000"/>
                </a:solidFill>
                <a:latin typeface="QCOLLM+MalgunGothic"/>
                <a:cs typeface="QCOLLM+MalgunGothic"/>
              </a:rPr>
              <a:t>YYYYMMDDHHMMSS</a:t>
            </a:r>
            <a:r>
              <a:rPr dirty="0" sz="1500" baseline="-67126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500" baseline="-67126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260390" y="4933033"/>
            <a:ext cx="5038867" cy="405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6900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상태코드(표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4-2</a:t>
            </a:r>
          </a:p>
          <a:p>
            <a:pPr marL="0" marR="0">
              <a:lnSpc>
                <a:spcPts val="659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ResultDocument/ProcessStatus.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299267" y="5016761"/>
            <a:ext cx="9505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처리상태코드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619788" y="5102012"/>
            <a:ext cx="17241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송수신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참조)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4429391" y="5306005"/>
            <a:ext cx="27922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실패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원인(표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4-4</a:t>
            </a:r>
            <a:r>
              <a:rPr dirty="0" sz="10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전송메시지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619788" y="5474985"/>
            <a:ext cx="19010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처리실패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참조,)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171321" y="5560236"/>
            <a:ext cx="37782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처리불가원인코드</a:t>
            </a:r>
            <a:r>
              <a:rPr dirty="0" sz="1000" spc="2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9">
                <a:solidFill>
                  <a:srgbClr val="000000"/>
                </a:solidFill>
                <a:latin typeface="QCOLLM+MalgunGothic"/>
                <a:cs typeface="QCOLLM+MalgunGothic"/>
              </a:rPr>
              <a:t>ResultDocument/FailReasonStatus.</a:t>
            </a:r>
            <a:r>
              <a:rPr dirty="0" sz="1000" spc="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4429391" y="5643964"/>
            <a:ext cx="279563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문서이고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ProcessStatusCode가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4619788" y="5812944"/>
            <a:ext cx="12186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경우만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4429391" y="6016936"/>
            <a:ext cx="27168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수신받은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299267" y="6185916"/>
            <a:ext cx="950558" cy="19495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245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총제출건수</a:t>
            </a:r>
          </a:p>
          <a:p>
            <a:pPr marL="0" marR="0">
              <a:lnSpc>
                <a:spcPts val="1036"/>
              </a:lnSpc>
              <a:spcBef>
                <a:spcPts val="329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처리성공건수</a:t>
            </a:r>
          </a:p>
          <a:p>
            <a:pPr marL="0" marR="0">
              <a:lnSpc>
                <a:spcPts val="1036"/>
              </a:lnSpc>
              <a:spcBef>
                <a:spcPts val="328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처리실패건수</a:t>
            </a:r>
          </a:p>
          <a:p>
            <a:pPr marL="126423" marR="0">
              <a:lnSpc>
                <a:spcPts val="1036"/>
              </a:lnSpc>
              <a:spcBef>
                <a:spcPts val="328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2260390" y="6185916"/>
            <a:ext cx="391849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ResultDocument/TotalCount.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Quanity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31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1">
                <a:solidFill>
                  <a:srgbClr val="000000"/>
                </a:solidFill>
                <a:latin typeface="QCOLLM+MalgunGothic"/>
                <a:cs typeface="QCOLLM+MalgunGothic"/>
              </a:rPr>
              <a:t>문서이고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4619788" y="6354895"/>
            <a:ext cx="255566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ProcessStatusCode가</a:t>
            </a:r>
            <a:r>
              <a:rPr dirty="0" sz="10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01인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경우만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260390" y="6560411"/>
            <a:ext cx="5289984" cy="6601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6900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성공인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것의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개수</a:t>
            </a:r>
          </a:p>
          <a:p>
            <a:pPr marL="0" marR="0">
              <a:lnSpc>
                <a:spcPts val="1036"/>
              </a:lnSpc>
              <a:spcBef>
                <a:spcPts val="343"/>
              </a:spcBef>
              <a:spcAft>
                <a:spcPts val="0"/>
              </a:spcAft>
            </a:pPr>
            <a:r>
              <a:rPr dirty="0" sz="1000" spc="-56">
                <a:solidFill>
                  <a:srgbClr val="000000"/>
                </a:solidFill>
                <a:latin typeface="QCOLLM+MalgunGothic"/>
                <a:cs typeface="QCOLLM+MalgunGothic"/>
              </a:rPr>
              <a:t>ResultDocument/SuccessCount.</a:t>
            </a:r>
            <a:r>
              <a:rPr dirty="0" sz="10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2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문서이고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ProcessStatusCode가</a:t>
            </a:r>
          </a:p>
          <a:p>
            <a:pPr marL="2359397" marR="0">
              <a:lnSpc>
                <a:spcPts val="1036"/>
              </a:lnSpc>
              <a:spcBef>
                <a:spcPts val="2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경우만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2260390" y="7102362"/>
            <a:ext cx="5289984" cy="6601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6900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실패인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것의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개수</a:t>
            </a:r>
          </a:p>
          <a:p>
            <a:pPr marL="0" marR="0">
              <a:lnSpc>
                <a:spcPts val="1036"/>
              </a:lnSpc>
              <a:spcBef>
                <a:spcPts val="34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ResultDocument/FailCount.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1000" spc="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문서이고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ProcessStatusCode가</a:t>
            </a:r>
          </a:p>
          <a:p>
            <a:pPr marL="2359397" marR="0">
              <a:lnSpc>
                <a:spcPts val="1036"/>
              </a:lnSpc>
              <a:spcBef>
                <a:spcPts val="2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경우만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260390" y="7644314"/>
            <a:ext cx="5289984" cy="576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ResultDocument/ValidationDocument</a:t>
            </a:r>
            <a:r>
              <a:rPr dirty="0" sz="1000" spc="-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500" baseline="67126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500" baseline="67126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500" baseline="67126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500" baseline="67126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500" baseline="67126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  <a:r>
              <a:rPr dirty="0" sz="1500" baseline="67126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500" baseline="67126">
                <a:solidFill>
                  <a:srgbClr val="000000"/>
                </a:solidFill>
                <a:latin typeface="QCOLLM+MalgunGothic"/>
                <a:cs typeface="QCOLLM+MalgunGothic"/>
              </a:rPr>
              <a:t>목록</a:t>
            </a:r>
          </a:p>
          <a:p>
            <a:pPr marL="2169000" marR="0">
              <a:lnSpc>
                <a:spcPts val="659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문서이고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ProcessStatusCode가</a:t>
            </a:r>
          </a:p>
          <a:p>
            <a:pPr marL="0" marR="0">
              <a:lnSpc>
                <a:spcPts val="6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/Issue.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4619788" y="7982273"/>
            <a:ext cx="12186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경우만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260390" y="8186266"/>
            <a:ext cx="5293994" cy="4911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ResultDocument/ValidationDocument</a:t>
            </a:r>
          </a:p>
          <a:p>
            <a:pPr marL="2169000" marR="0">
              <a:lnSpc>
                <a:spcPts val="6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(표</a:t>
            </a:r>
            <a:r>
              <a:rPr dirty="0" sz="10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7">
                <a:solidFill>
                  <a:srgbClr val="000000"/>
                </a:solidFill>
                <a:latin typeface="QCOLLM+MalgunGothic"/>
                <a:cs typeface="QCOLLM+MalgunGothic"/>
              </a:rPr>
              <a:t>4-5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참조)</a:t>
            </a:r>
          </a:p>
          <a:p>
            <a:pPr marL="0" marR="0">
              <a:lnSpc>
                <a:spcPts val="659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/ResultStatus.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1299267" y="8271516"/>
            <a:ext cx="950558" cy="6175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처리결과코드</a:t>
            </a:r>
          </a:p>
          <a:p>
            <a:pPr marL="252846" marR="0">
              <a:lnSpc>
                <a:spcPts val="1036"/>
              </a:lnSpc>
              <a:spcBef>
                <a:spcPts val="133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2260390" y="8566849"/>
            <a:ext cx="30023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ResultDocument/Description.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  <a:r>
              <a:rPr dirty="0" sz="1000" spc="1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1079930" y="8890281"/>
            <a:ext cx="101296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1079930" y="9114891"/>
            <a:ext cx="6830915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68">
                <a:solidFill>
                  <a:srgbClr val="000000"/>
                </a:solidFill>
                <a:latin typeface="QCOLLM+MalgunGothic"/>
                <a:cs typeface="QCOLLM+MalgunGothic"/>
              </a:rPr>
              <a:t>“처리결과코드(ResultStatus.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6">
                <a:solidFill>
                  <a:srgbClr val="000000"/>
                </a:solidFill>
                <a:latin typeface="QCOLLM+MalgunGothic"/>
                <a:cs typeface="QCOLLM+MalgunGothic"/>
              </a:rPr>
              <a:t>Code)”의</a:t>
            </a:r>
            <a:r>
              <a:rPr dirty="0" sz="1000" spc="-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6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-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6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-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9">
                <a:solidFill>
                  <a:srgbClr val="000000"/>
                </a:solidFill>
                <a:latin typeface="QCOLLM+MalgunGothic"/>
                <a:cs typeface="QCOLLM+MalgunGothic"/>
              </a:rPr>
              <a:t>"SYN004(전자(세금)계산서</a:t>
            </a:r>
            <a:r>
              <a:rPr dirty="0" sz="1000" spc="-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75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  <a:r>
              <a:rPr dirty="0" sz="1000" spc="-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오류)“인</a:t>
            </a:r>
            <a:r>
              <a:rPr dirty="0" sz="1000" spc="-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75">
                <a:solidFill>
                  <a:srgbClr val="000000"/>
                </a:solidFill>
                <a:latin typeface="QCOLLM+MalgunGothic"/>
                <a:cs typeface="QCOLLM+MalgunGothic"/>
              </a:rPr>
              <a:t>경우는</a:t>
            </a:r>
            <a:r>
              <a:rPr dirty="0" sz="1000" spc="-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5">
                <a:solidFill>
                  <a:srgbClr val="000000"/>
                </a:solidFill>
                <a:latin typeface="QCOLLM+MalgunGothic"/>
                <a:cs typeface="QCOLLM+MalgunGothic"/>
              </a:rPr>
              <a:t>승인번호를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 spc="-34">
                <a:solidFill>
                  <a:srgbClr val="000000"/>
                </a:solidFill>
                <a:latin typeface="QCOLLM+MalgunGothic"/>
                <a:cs typeface="QCOLLM+MalgunGothic"/>
              </a:rPr>
              <a:t>추출할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000" spc="-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1">
                <a:solidFill>
                  <a:srgbClr val="000000"/>
                </a:solidFill>
                <a:latin typeface="QCOLLM+MalgunGothic"/>
                <a:cs typeface="QCOLLM+MalgunGothic"/>
              </a:rPr>
              <a:t>없으므로,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”승인번호(Issue.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ID)"의</a:t>
            </a:r>
            <a:r>
              <a:rPr dirty="0" sz="1000" spc="-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1">
                <a:solidFill>
                  <a:srgbClr val="000000"/>
                </a:solidFill>
                <a:latin typeface="QCOLLM+MalgunGothic"/>
                <a:cs typeface="QCOLLM+MalgunGothic"/>
              </a:rPr>
              <a:t>“9999999999999999xsderror"라고</a:t>
            </a:r>
            <a:r>
              <a:rPr dirty="0" sz="1000" spc="-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7">
                <a:solidFill>
                  <a:srgbClr val="000000"/>
                </a:solidFill>
                <a:latin typeface="QCOLLM+MalgunGothic"/>
                <a:cs typeface="QCOLLM+MalgunGothic"/>
              </a:rPr>
              <a:t>표시된다.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85036" y="1729371"/>
            <a:ext cx="5553773" cy="371779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149372"/>
            <a:ext cx="4272036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응답문서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4-1]과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900124" y="5535878"/>
            <a:ext cx="23542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4-1]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6166892"/>
            <a:ext cx="2846544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7">
                <a:solidFill>
                  <a:srgbClr val="000000"/>
                </a:solidFill>
                <a:latin typeface="SKSQLF+MalgunGothicBold"/>
                <a:cs typeface="SKSQLF+MalgunGothicBold"/>
              </a:rPr>
              <a:t>4.2.1.</a:t>
            </a:r>
            <a:r>
              <a:rPr dirty="0" sz="1400" spc="33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 spc="-18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400" spc="3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접수증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6500661"/>
            <a:ext cx="1611642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4.2.1.1.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접수증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6769837"/>
            <a:ext cx="6621638" cy="11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제출하면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검증하고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적용된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전송한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무결성을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검증한다.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이때,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메시지가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정상이면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정상적으로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수신하였음을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즉,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발급하여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8083891"/>
            <a:ext cx="2028411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4.2.1.2.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접수증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8353067"/>
            <a:ext cx="6622991" cy="852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접수증은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등록할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내의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SubmitID에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값과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발부한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접수번호로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보장을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첨부된다.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4-2]와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830857" y="1310728"/>
            <a:ext cx="4390059" cy="124400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3606406"/>
            <a:ext cx="5910197" cy="2358885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980852" y="2721078"/>
            <a:ext cx="22070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4-2]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접수증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152767"/>
            <a:ext cx="662151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생략된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접수증은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예시에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형식을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가진다.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680150"/>
            <a:ext cx="15223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69797" y="3882621"/>
            <a:ext cx="131297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58142" y="4085092"/>
            <a:ext cx="5977540" cy="7286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&lt;ReceiptID&gt;NTS-20090318094120-12345&lt;/ReceiptID&gt;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&lt;TypeCode&gt;01&lt;/TypeCode&gt;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58142" y="4694026"/>
            <a:ext cx="4115715" cy="5261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&lt;ResponseDateTime&gt;20090318094120&lt;/ResponseDateTime&gt;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&lt;DescriptionText&gt;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58142" y="5100490"/>
            <a:ext cx="4812058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성공적으로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되었습니다.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결과는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익일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전송될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예정입니다.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&lt;/DescriptionText&gt;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69797" y="5506954"/>
            <a:ext cx="13631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5709425"/>
            <a:ext cx="15800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6351095"/>
            <a:ext cx="1922390" cy="4523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7">
                <a:solidFill>
                  <a:srgbClr val="000000"/>
                </a:solidFill>
                <a:latin typeface="SKSQLF+MalgunGothicBold"/>
                <a:cs typeface="SKSQLF+MalgunGothicBold"/>
              </a:rPr>
              <a:t>4.2.2.</a:t>
            </a:r>
            <a:r>
              <a:rPr dirty="0" sz="1400" spc="33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6701611"/>
            <a:ext cx="2203576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4.2.2.1.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930" y="6987532"/>
            <a:ext cx="6621379" cy="8794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사업자로부터</a:t>
            </a:r>
            <a:r>
              <a:rPr dirty="0" sz="1100" spc="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4">
                <a:solidFill>
                  <a:srgbClr val="000000"/>
                </a:solidFill>
                <a:latin typeface="Batang"/>
                <a:cs typeface="Batang"/>
              </a:rPr>
              <a:t>문서(또는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0">
                <a:solidFill>
                  <a:srgbClr val="000000"/>
                </a:solidFill>
                <a:latin typeface="Batang"/>
                <a:cs typeface="Batang"/>
              </a:rPr>
              <a:t>묶음)를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복호화한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구조검증,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서명검증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형식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(지침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4.3.2절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부분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참조)으로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작성하여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930" y="7859831"/>
            <a:ext cx="6622752" cy="16755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첨부된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처리가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완료된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후,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단위로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작성하여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즉,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처음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제출한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단위로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작성된다.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예를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들면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</a:p>
          <a:p>
            <a:pPr marL="0" marR="0">
              <a:lnSpc>
                <a:spcPts val="1103"/>
              </a:lnSpc>
              <a:spcBef>
                <a:spcPts val="994"/>
              </a:spcBef>
              <a:spcAft>
                <a:spcPts val="0"/>
              </a:spcAft>
            </a:pPr>
            <a:r>
              <a:rPr dirty="0" sz="1100" spc="-54">
                <a:solidFill>
                  <a:srgbClr val="000000"/>
                </a:solidFill>
                <a:latin typeface="Batang"/>
                <a:cs typeface="Batang"/>
              </a:rPr>
              <a:t>A가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50건,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70건의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하나로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묶어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각각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신고한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경우,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50건에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70건에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A에게</a:t>
            </a:r>
          </a:p>
          <a:p>
            <a:pPr marL="0" marR="0">
              <a:lnSpc>
                <a:spcPts val="1103"/>
              </a:lnSpc>
              <a:spcBef>
                <a:spcPts val="93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각각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전달된다.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52694"/>
            <a:ext cx="2203576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4.2.2.2.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423393"/>
            <a:ext cx="6621436" cy="852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제출할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첨부한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건수,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성공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실패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건수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등으로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2253066"/>
            <a:ext cx="6623445" cy="21079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수행할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가지로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나뉜다.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수행할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경우는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시스템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오류,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실패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발생하는</a:t>
            </a:r>
            <a:r>
              <a:rPr dirty="0" sz="1100" spc="4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경우인데(표</a:t>
            </a:r>
            <a:r>
              <a:rPr dirty="0" sz="1100" spc="4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4-4</a:t>
            </a:r>
            <a:r>
              <a:rPr dirty="0" sz="1100" spc="4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  <a:r>
              <a:rPr dirty="0" sz="1100" spc="4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4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4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"처리상태코드(ProcessStatus.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Code)는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‘처리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불가’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값인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‘03’으로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설정되고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코드가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“처리불가원인코드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(FailReasonStatus.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Code)"에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기록된다.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‘연계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인증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오류’는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내부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발견되는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오류이므로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동기식으로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바로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4338666"/>
            <a:ext cx="6621792" cy="11031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불가가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아닌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경우(표</a:t>
            </a:r>
            <a:r>
              <a:rPr dirty="0" sz="1100" spc="2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4-5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2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결과가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"처리결과코드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(ResultDocument/ValidationDocument/ResultStatus.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Code)"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항목에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1">
                <a:solidFill>
                  <a:srgbClr val="000000"/>
                </a:solidFill>
                <a:latin typeface="Batang"/>
                <a:cs typeface="Batang"/>
              </a:rPr>
              <a:t>기록된다.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케이스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아래와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처리결과는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전자서명(지침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5.2절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문서보안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부분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참조)이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첨부된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형식을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가진다.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5419525"/>
            <a:ext cx="299715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완료인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경우(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ProcessStatus</a:t>
            </a:r>
            <a:r>
              <a:rPr dirty="0" sz="11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01)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460724" y="5746827"/>
            <a:ext cx="6183326" cy="6008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루트</a:t>
            </a:r>
            <a:r>
              <a:rPr dirty="0" sz="1100" spc="5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항목</a:t>
            </a:r>
            <a:r>
              <a:rPr dirty="0" sz="1100" spc="5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TaxInvoiceResponse</a:t>
            </a:r>
            <a:r>
              <a:rPr dirty="0" sz="1100" spc="5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하위로</a:t>
            </a:r>
            <a:r>
              <a:rPr dirty="0" sz="1100" spc="5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5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5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“전자서명(Signature)"과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ResultDocument</a:t>
            </a:r>
            <a:r>
              <a:rPr dirty="0" sz="11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경로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아래의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460724" y="6299436"/>
            <a:ext cx="6183466" cy="1354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ResultDocument는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“제출아이디(RefSubmit.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“접수번호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(Receipt.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“문서종류(Type.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Code)",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"응답시간(Response.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DateTime)",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”처리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상태코드(ProcessStatus.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“총제출건수(TotalCount.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Quantity)”,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“처리성공</a:t>
            </a:r>
          </a:p>
          <a:p>
            <a:pPr marL="140132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건수(SuccessCount.</a:t>
            </a:r>
            <a:r>
              <a:rPr dirty="0" sz="1100" spc="5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Quantity)”,</a:t>
            </a:r>
            <a:r>
              <a:rPr dirty="0" sz="1100" spc="5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“처리실패건수(FailCount.</a:t>
            </a:r>
            <a:r>
              <a:rPr dirty="0" sz="1100" spc="5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Quantity)”</a:t>
            </a:r>
            <a:r>
              <a:rPr dirty="0" sz="1100" spc="5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항목과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ValidationDocument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60724" y="7607123"/>
            <a:ext cx="6183282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ValidationDocument는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“승인번호(Issue.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ID),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”처리결과코드(ResultStatus.</a:t>
            </a:r>
          </a:p>
          <a:p>
            <a:pPr marL="140132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60724" y="8159730"/>
            <a:ext cx="592209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ValidationDocument는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수만큼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반복된다.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8764098"/>
            <a:ext cx="451376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완료인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4-3]과와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375435" y="1150873"/>
            <a:ext cx="5299405" cy="242534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4194022"/>
            <a:ext cx="5910197" cy="5405081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0058" y="3701463"/>
            <a:ext cx="30829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4-3]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완료인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60724" y="3990051"/>
            <a:ext cx="470119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완료인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4267772"/>
            <a:ext cx="1522301" cy="4866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69797" y="4598119"/>
            <a:ext cx="5975650" cy="6510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&lt;ReceiptID&gt;NTS-20090325094120-12345&lt;/ReceiptID&gt;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&lt;TypeCode&gt;02&lt;/TypeCode&gt;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69797" y="5092878"/>
            <a:ext cx="4113970" cy="1145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&lt;ResponseDateTime&gt;20090318094120&lt;/ResponseDateTime&gt;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&lt;ProcessStatusCode&gt;01&lt;/ProcessStatusCode&gt;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&lt;TotalCountQuantity&gt;5&lt;/TotalCountQuantity&gt;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&lt;SuccessCountQuantity&gt;3&lt;/SuccessCountQuantity&gt;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&lt;FailCountQuantity&gt;2&lt;/FailCountQuantity&gt;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69797" y="6082397"/>
            <a:ext cx="3395381" cy="6510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&lt;IssueID&gt;200903151234567800000001&lt;/IssueID&gt;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&lt;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ResultStatusCode&gt;SUC001&lt;/ResultStatusCode&gt;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169797" y="6577156"/>
            <a:ext cx="15535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69797" y="6741569"/>
            <a:ext cx="3395381" cy="652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&lt;IssueID&gt;200903151234567800000002&lt;/IssueID&gt;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&lt;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ResultStatusCode&gt;SUC001&lt;/ResultStatusCode&gt;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169797" y="7236328"/>
            <a:ext cx="15535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169797" y="7400740"/>
            <a:ext cx="3395381" cy="6525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&lt;IssueID&gt;200903151234567800000003&lt;/IssueID&gt;</a:t>
            </a:r>
          </a:p>
          <a:p>
            <a:pPr marL="44172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&lt;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ResultStatusCode&gt;SUC001&lt;/ResultStatusCode&gt;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69797" y="7895500"/>
            <a:ext cx="15535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69797" y="8061434"/>
            <a:ext cx="3395381" cy="6510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&lt;IssueID&gt;200903151234567800000004&lt;/IssueID&gt;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&lt;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ResultStatusCode&gt;ERR001&lt;/ResultStatusCode&gt;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69797" y="8556194"/>
            <a:ext cx="15535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169797" y="8720606"/>
            <a:ext cx="3395381" cy="652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&lt;IssueID&gt;200903151234567800000005&lt;/IssueID&gt;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&lt;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ResultStatusCode&gt;ERR001&lt;/ResultStatusCode&gt;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24102" y="9215365"/>
            <a:ext cx="13646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079930" y="9379777"/>
            <a:ext cx="15800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445501" y="2915272"/>
            <a:ext cx="5159273" cy="221526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5905131"/>
            <a:ext cx="5910197" cy="183975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149372"/>
            <a:ext cx="2990115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2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중인</a:t>
            </a:r>
            <a:r>
              <a:rPr dirty="0" sz="1100" spc="2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경우(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ProcessStatus</a:t>
            </a:r>
            <a:r>
              <a:rPr dirty="0" sz="1100" spc="19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2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36">
                <a:solidFill>
                  <a:srgbClr val="000000"/>
                </a:solidFill>
                <a:latin typeface="QCOLLM+MalgunGothic"/>
                <a:cs typeface="QCOLLM+MalgunGothic"/>
              </a:rPr>
              <a:t>02)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60724" y="1435571"/>
            <a:ext cx="6183326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루트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항목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TaxInvoiceResponse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하위로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2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“전자서명(Signature)"과</a:t>
            </a:r>
          </a:p>
          <a:p>
            <a:pPr marL="140132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ResultDocument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경로</a:t>
            </a:r>
            <a:r>
              <a:rPr dirty="0" sz="1100" spc="1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아래의</a:t>
            </a:r>
            <a:r>
              <a:rPr dirty="0" sz="1100" spc="2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일부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43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60724" y="1931853"/>
            <a:ext cx="6183466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ResultDocument는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“제출아이디(RefSubmit.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“접수번호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(Receipt.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“문서종류(Type.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Code)",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"응답시간(Response.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DateTime)",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”처리</a:t>
            </a:r>
          </a:p>
          <a:p>
            <a:pPr marL="140132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상태코드(ProcessStatus.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Code)"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460724" y="2653440"/>
            <a:ext cx="435261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중인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4-4]와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64032" y="5283170"/>
            <a:ext cx="29375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4-4]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60724" y="5701157"/>
            <a:ext cx="4540039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중인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5978878"/>
            <a:ext cx="15223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24102" y="6169170"/>
            <a:ext cx="131449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169797" y="6359462"/>
            <a:ext cx="5975650" cy="7027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&lt;ReceiptID&gt;NTS-20090318094120-12345&lt;/ReceiptID&gt;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&lt;TypeCode&gt;02&lt;/TypeCode&gt;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124102" y="6930338"/>
            <a:ext cx="4166519" cy="7027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5695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&lt;ResponseDateTime&gt;20090318094120&lt;/ResponseDateTime&gt;</a:t>
            </a:r>
          </a:p>
          <a:p>
            <a:pPr marL="45695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&lt;ProcessStatusCode&gt;02&lt;/ProcessStatusCode&gt;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7501215"/>
            <a:ext cx="15800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6354" y="7987707"/>
            <a:ext cx="299715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불가인</a:t>
            </a:r>
            <a:r>
              <a:rPr dirty="0" sz="11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ProcessStatus</a:t>
            </a:r>
            <a:r>
              <a:rPr dirty="0" sz="11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03)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460724" y="8272384"/>
            <a:ext cx="6183326" cy="5597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루트</a:t>
            </a:r>
            <a:r>
              <a:rPr dirty="0" sz="1100" spc="6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</a:t>
            </a:r>
            <a:r>
              <a:rPr dirty="0" sz="1100" spc="5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TaxInvoiceResponse</a:t>
            </a:r>
            <a:r>
              <a:rPr dirty="0" sz="1100" spc="5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하위로</a:t>
            </a:r>
            <a:r>
              <a:rPr dirty="0" sz="1100" spc="6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6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5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“전자서명(Signature)"과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ResultDocument</a:t>
            </a:r>
            <a:r>
              <a:rPr dirty="0" sz="11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경로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아래의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일부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460724" y="8742785"/>
            <a:ext cx="6444029" cy="7682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ResultDocument는</a:t>
            </a:r>
            <a:r>
              <a:rPr dirty="0" sz="1100" spc="5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5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필수</a:t>
            </a:r>
            <a:r>
              <a:rPr dirty="0" sz="1100" spc="5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항목인</a:t>
            </a:r>
            <a:r>
              <a:rPr dirty="0" sz="1100" spc="5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“제출아이디(RefSubmit.</a:t>
            </a:r>
            <a:r>
              <a:rPr dirty="0" sz="1100" spc="5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5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“접수번호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(Receipt.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ID)”,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“문서종류(Type.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Code)",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0">
                <a:solidFill>
                  <a:srgbClr val="000000"/>
                </a:solidFill>
                <a:latin typeface="Batang"/>
                <a:cs typeface="Batang"/>
              </a:rPr>
              <a:t>"응답시간(Response.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DateTime)",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”처리상태</a:t>
            </a:r>
          </a:p>
          <a:p>
            <a:pPr marL="140132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코드(ProcessStatus.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7">
                <a:solidFill>
                  <a:srgbClr val="000000"/>
                </a:solidFill>
                <a:latin typeface="Batang"/>
                <a:cs typeface="Batang"/>
              </a:rPr>
              <a:t>Code)“,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9">
                <a:solidFill>
                  <a:srgbClr val="000000"/>
                </a:solidFill>
                <a:latin typeface="Batang"/>
                <a:cs typeface="Batang"/>
              </a:rPr>
              <a:t>”처리불가원인코드(FailReasonStatus.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Code)"</a:t>
            </a:r>
            <a:r>
              <a:rPr dirty="0" sz="1100" spc="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4">
                <a:solidFill>
                  <a:srgbClr val="000000"/>
                </a:solidFill>
                <a:latin typeface="Batang"/>
                <a:cs typeface="Batang"/>
              </a:rPr>
              <a:t>항목을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3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460724" y="9421748"/>
            <a:ext cx="451201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불가인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4-5]와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664830" y="1150887"/>
            <a:ext cx="4720590" cy="182553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3778440"/>
            <a:ext cx="5910197" cy="215639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0058" y="3142765"/>
            <a:ext cx="30829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4-5]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불가인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60724" y="3574453"/>
            <a:ext cx="470119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불가인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852174"/>
            <a:ext cx="1522301" cy="5261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&lt;TaxInvoiceResponse&gt;</a:t>
            </a:r>
          </a:p>
          <a:p>
            <a:pPr marL="44172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69797" y="4258638"/>
            <a:ext cx="5975650" cy="728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&lt;ReceiptID&gt;NTS-20090318094120-12345&lt;/ReceiptID&gt;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&lt;TypeCode&gt;02&lt;/TypeCode&gt;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24102" y="4867573"/>
            <a:ext cx="4166519" cy="931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5695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&lt;ResponseDateTime&gt;20090318094120&lt;/ResponseDateTime&gt;</a:t>
            </a:r>
          </a:p>
          <a:p>
            <a:pPr marL="45695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&lt;ProcessStatusCode&gt;03&lt;/ProcessStatusCode&gt;</a:t>
            </a:r>
          </a:p>
          <a:p>
            <a:pPr marL="45695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&lt;FailReasonStatusCode&gt;SYN001&lt;/FailReasonStatusCode&gt;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5678978"/>
            <a:ext cx="15800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39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8800604"/>
            <a:ext cx="5910197" cy="777188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3647" y="2944190"/>
            <a:ext cx="5758395" cy="1769745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93647" y="6501891"/>
            <a:ext cx="5758395" cy="2168588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178196"/>
            <a:ext cx="2666124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4.3.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코드표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499787"/>
            <a:ext cx="164667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4.3.1.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처리상태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753739"/>
            <a:ext cx="6623130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먼저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전달할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때는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전자(세금)계산서가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처리된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후이므로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항상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처리완료를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의미하는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'01'값을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반면에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상태에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4-2]와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221514" y="2725645"/>
            <a:ext cx="1695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처리상태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18010" y="3015585"/>
            <a:ext cx="2079209" cy="6781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  <a:r>
              <a:rPr dirty="0" sz="1100" spc="6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  <a:p>
            <a:pPr marL="1492711" marR="0">
              <a:lnSpc>
                <a:spcPts val="1036"/>
              </a:lnSpc>
              <a:spcBef>
                <a:spcPts val="165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235222" y="3015585"/>
            <a:ext cx="1037892" cy="6781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  <a:p>
            <a:pPr marL="134039" marR="0">
              <a:lnSpc>
                <a:spcPts val="1036"/>
              </a:lnSpc>
              <a:spcBef>
                <a:spcPts val="165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완료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411839" y="3015585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289259" y="3252374"/>
            <a:ext cx="2788620" cy="5414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작업이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끝난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289259" y="3677106"/>
            <a:ext cx="2788620" cy="5414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작업이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진행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10721" y="3786713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431712" y="3786713"/>
            <a:ext cx="6352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22579" y="3896322"/>
            <a:ext cx="1365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ProcessStatus.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4289259" y="4100315"/>
            <a:ext cx="2886754" cy="7621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전자(세금)계산서가</a:t>
            </a:r>
          </a:p>
          <a:p>
            <a:pPr marL="0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복호화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오류,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그리고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연계기관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인증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  <a:r>
              <a:rPr dirty="0" sz="10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등의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사유로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처리가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0">
                <a:solidFill>
                  <a:srgbClr val="000000"/>
                </a:solidFill>
                <a:latin typeface="QCOLLM+MalgunGothic"/>
                <a:cs typeface="QCOLLM+MalgunGothic"/>
              </a:rPr>
              <a:t>불가능한</a:t>
            </a:r>
            <a:r>
              <a:rPr dirty="0" sz="1000" spc="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610721" y="4321054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369261" y="4321054"/>
            <a:ext cx="76016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079930" y="5057487"/>
            <a:ext cx="303210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4.3.2.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전송메시지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처리실패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원인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5309917"/>
            <a:ext cx="6623145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전송메시지를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처리하는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과정에서</a:t>
            </a:r>
            <a:r>
              <a:rPr dirty="0" sz="1100" spc="8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받지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않은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연계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하거나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첨부된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수행할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(세금)계산서에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작업을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수행할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문서의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처리실패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원인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항목에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4-3]과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기록한다.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712773" y="6281823"/>
            <a:ext cx="28639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4-3]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전송메시지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처리실패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원인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136288" y="6553495"/>
            <a:ext cx="320215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  <a:r>
              <a:rPr dirty="0" sz="1100" spc="2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100" spc="1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5312832" y="6553495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994561" y="6776582"/>
            <a:ext cx="439162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인증</a:t>
            </a:r>
            <a:r>
              <a:rPr dirty="0" sz="1000" spc="2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10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승인하지</a:t>
            </a:r>
            <a:r>
              <a:rPr dirty="0" sz="10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6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10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9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435555" y="6886191"/>
            <a:ext cx="6088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SYS001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3375354" y="6997321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4091246" y="6997321"/>
            <a:ext cx="3375704" cy="7514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79">
                <a:solidFill>
                  <a:srgbClr val="000000"/>
                </a:solidFill>
                <a:latin typeface="QCOLLM+MalgunGothic"/>
                <a:cs typeface="QCOLLM+MalgunGothic"/>
              </a:rPr>
              <a:t>제출하는</a:t>
            </a:r>
            <a:r>
              <a:rPr dirty="0" sz="1000" spc="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77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0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0">
                <a:solidFill>
                  <a:srgbClr val="000000"/>
                </a:solidFill>
                <a:latin typeface="QCOLLM+MalgunGothic"/>
                <a:cs typeface="QCOLLM+MalgunGothic"/>
              </a:rPr>
              <a:t>동기식으로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79">
                <a:solidFill>
                  <a:srgbClr val="000000"/>
                </a:solidFill>
                <a:latin typeface="QCOLLM+MalgunGothic"/>
                <a:cs typeface="QCOLLM+MalgunGothic"/>
              </a:rPr>
              <a:t>처리불가사유가</a:t>
            </a:r>
            <a:r>
              <a:rPr dirty="0" sz="1000" spc="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4">
                <a:solidFill>
                  <a:srgbClr val="000000"/>
                </a:solidFill>
                <a:latin typeface="QCOLLM+MalgunGothic"/>
                <a:cs typeface="QCOLLM+MalgunGothic"/>
              </a:rPr>
              <a:t>바로</a:t>
            </a:r>
            <a:r>
              <a:rPr dirty="0" sz="10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4">
                <a:solidFill>
                  <a:srgbClr val="000000"/>
                </a:solidFill>
                <a:latin typeface="QCOLLM+MalgunGothic"/>
                <a:cs typeface="QCOLLM+MalgunGothic"/>
              </a:rPr>
              <a:t>전달됨</a:t>
            </a:r>
          </a:p>
          <a:p>
            <a:pPr marL="0" marR="0">
              <a:lnSpc>
                <a:spcPts val="1036"/>
              </a:lnSpc>
              <a:spcBef>
                <a:spcPts val="667"/>
              </a:spcBef>
              <a:spcAft>
                <a:spcPts val="0"/>
              </a:spcAft>
            </a:pP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동일한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SubmitID로</a:t>
            </a:r>
            <a:r>
              <a:rPr dirty="0" sz="1000" spc="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4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 spc="-179">
                <a:solidFill>
                  <a:srgbClr val="000000"/>
                </a:solidFill>
                <a:latin typeface="QCOLLM+MalgunGothic"/>
                <a:cs typeface="QCOLLM+MalgunGothic"/>
              </a:rPr>
              <a:t>제출하는</a:t>
            </a:r>
            <a:r>
              <a:rPr dirty="0" sz="1000" spc="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77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0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0">
                <a:solidFill>
                  <a:srgbClr val="000000"/>
                </a:solidFill>
                <a:latin typeface="QCOLLM+MalgunGothic"/>
                <a:cs typeface="QCOLLM+MalgunGothic"/>
              </a:rPr>
              <a:t>동기식으로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79">
                <a:solidFill>
                  <a:srgbClr val="000000"/>
                </a:solidFill>
                <a:latin typeface="QCOLLM+MalgunGothic"/>
                <a:cs typeface="QCOLLM+MalgunGothic"/>
              </a:rPr>
              <a:t>처리불가사유가</a:t>
            </a:r>
            <a:r>
              <a:rPr dirty="0" sz="1000" spc="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4">
                <a:solidFill>
                  <a:srgbClr val="000000"/>
                </a:solidFill>
                <a:latin typeface="QCOLLM+MalgunGothic"/>
                <a:cs typeface="QCOLLM+MalgunGothic"/>
              </a:rPr>
              <a:t>바로</a:t>
            </a:r>
            <a:r>
              <a:rPr dirty="0" sz="10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4">
                <a:solidFill>
                  <a:srgbClr val="000000"/>
                </a:solidFill>
                <a:latin typeface="QCOLLM+MalgunGothic"/>
                <a:cs typeface="QCOLLM+MalgunGothic"/>
              </a:rPr>
              <a:t>전달됨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435555" y="7317012"/>
            <a:ext cx="17857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SYS002</a:t>
            </a:r>
            <a:r>
              <a:rPr dirty="0" sz="1000" spc="9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중복된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235294" y="7499692"/>
            <a:ext cx="1175939" cy="5931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FailReasonStatus.</a:t>
            </a:r>
          </a:p>
          <a:p>
            <a:pPr marL="342714" marR="0">
              <a:lnSpc>
                <a:spcPts val="1036"/>
              </a:lnSpc>
              <a:spcBef>
                <a:spcPts val="114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3088997" y="7633658"/>
            <a:ext cx="42829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존재하지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10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존재하지</a:t>
            </a:r>
            <a:r>
              <a:rPr dirty="0" sz="10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6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73">
                <a:solidFill>
                  <a:srgbClr val="000000"/>
                </a:solidFill>
                <a:latin typeface="QCOLLM+MalgunGothic"/>
                <a:cs typeface="QCOLLM+MalgunGothic"/>
              </a:rPr>
              <a:t>SubmitID로</a:t>
            </a:r>
            <a:r>
              <a:rPr dirty="0" sz="10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9">
                <a:solidFill>
                  <a:srgbClr val="000000"/>
                </a:solidFill>
                <a:latin typeface="QCOLLM+MalgunGothic"/>
                <a:cs typeface="QCOLLM+MalgunGothic"/>
              </a:rPr>
              <a:t>결과전송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1">
                <a:solidFill>
                  <a:srgbClr val="000000"/>
                </a:solidFill>
                <a:latin typeface="QCOLLM+MalgunGothic"/>
                <a:cs typeface="QCOLLM+MalgunGothic"/>
              </a:rPr>
              <a:t>요청을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421847" y="7743266"/>
            <a:ext cx="636241" cy="856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70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SYS003</a:t>
            </a:r>
          </a:p>
          <a:p>
            <a:pPr marL="0" marR="0">
              <a:lnSpc>
                <a:spcPts val="1036"/>
              </a:lnSpc>
              <a:spcBef>
                <a:spcPts val="31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SYN001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3236745" y="7852874"/>
            <a:ext cx="71974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4091246" y="7852874"/>
            <a:ext cx="3130212" cy="9661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36">
                <a:solidFill>
                  <a:srgbClr val="000000"/>
                </a:solidFill>
                <a:latin typeface="QCOLLM+MalgunGothic"/>
                <a:cs typeface="QCOLLM+MalgunGothic"/>
              </a:rPr>
              <a:t>하는</a:t>
            </a:r>
            <a:r>
              <a:rPr dirty="0" sz="10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1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0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1">
                <a:solidFill>
                  <a:srgbClr val="000000"/>
                </a:solidFill>
                <a:latin typeface="QCOLLM+MalgunGothic"/>
                <a:cs typeface="QCOLLM+MalgunGothic"/>
              </a:rPr>
              <a:t>동기식으로</a:t>
            </a:r>
            <a:r>
              <a:rPr dirty="0" sz="10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8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8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1">
                <a:solidFill>
                  <a:srgbClr val="000000"/>
                </a:solidFill>
                <a:latin typeface="QCOLLM+MalgunGothic"/>
                <a:cs typeface="QCOLLM+MalgunGothic"/>
              </a:rPr>
              <a:t>사유가</a:t>
            </a:r>
            <a:r>
              <a:rPr dirty="0" sz="1000" spc="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6">
                <a:solidFill>
                  <a:srgbClr val="000000"/>
                </a:solidFill>
                <a:latin typeface="QCOLLM+MalgunGothic"/>
                <a:cs typeface="QCOLLM+MalgunGothic"/>
              </a:rPr>
              <a:t>바로</a:t>
            </a:r>
            <a:r>
              <a:rPr dirty="0" sz="10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6">
                <a:solidFill>
                  <a:srgbClr val="000000"/>
                </a:solidFill>
                <a:latin typeface="QCOLLM+MalgunGothic"/>
                <a:cs typeface="QCOLLM+MalgunGothic"/>
              </a:rPr>
              <a:t>전달됨</a:t>
            </a:r>
          </a:p>
          <a:p>
            <a:pPr marL="0" marR="0">
              <a:lnSpc>
                <a:spcPts val="1036"/>
              </a:lnSpc>
              <a:spcBef>
                <a:spcPts val="63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2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제출한</a:t>
            </a:r>
            <a:r>
              <a:rPr dirty="0" sz="1000" spc="2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암호화된</a:t>
            </a:r>
            <a:r>
              <a:rPr dirty="0" sz="1000" spc="2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복호화를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실패한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000" spc="18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비동기식으로</a:t>
            </a:r>
            <a:r>
              <a:rPr dirty="0" sz="10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사유가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전달됨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3152971" y="8277606"/>
            <a:ext cx="88811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복호화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실패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079930" y="8873535"/>
            <a:ext cx="101296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079930" y="9098145"/>
            <a:ext cx="6426785" cy="5353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“처리불가원인코드(FailReasonStatus.</a:t>
            </a:r>
            <a:r>
              <a:rPr dirty="0" sz="1000" spc="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Code)”의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“SYS001(연계기관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인증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오류)”인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경우는</a:t>
            </a:r>
          </a:p>
          <a:p>
            <a:pPr marL="0" marR="0">
              <a:lnSpc>
                <a:spcPts val="1036"/>
              </a:lnSpc>
              <a:spcBef>
                <a:spcPts val="69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동기식으로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바로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오류가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">
                <a:solidFill>
                  <a:srgbClr val="000000"/>
                </a:solidFill>
                <a:latin typeface="QCOLLM+MalgunGothic"/>
                <a:cs typeface="QCOLLM+MalgunGothic"/>
              </a:rPr>
              <a:t>통보되며,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“SYN001(복호화실패)”인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경우는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비동기식으로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오류가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통보된다.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3647" y="2047544"/>
            <a:ext cx="5758395" cy="721360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164667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4.3.3.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18825"/>
            <a:ext cx="6621519" cy="7572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처리결과문서의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값으로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4-4]와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기록한다.</a:t>
            </a:r>
          </a:p>
          <a:p>
            <a:pPr marL="2141583" marR="0">
              <a:lnSpc>
                <a:spcPts val="1036"/>
              </a:lnSpc>
              <a:spcBef>
                <a:spcPts val="58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4-4]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305360" y="2093427"/>
            <a:ext cx="68475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식별</a:t>
            </a:r>
            <a:r>
              <a:rPr dirty="0" sz="900" spc="21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169000" y="2093427"/>
            <a:ext cx="57052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  <a:r>
              <a:rPr dirty="0" sz="900" spc="21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값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200189" y="2093427"/>
            <a:ext cx="856878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  <a:r>
              <a:rPr dirty="0" sz="900" spc="2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값</a:t>
            </a:r>
            <a:r>
              <a:rPr dirty="0" sz="900" spc="21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정의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433163" y="2093427"/>
            <a:ext cx="51416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설</a:t>
            </a:r>
            <a:r>
              <a:rPr dirty="0" sz="900" spc="6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00"/>
                </a:solidFill>
                <a:latin typeface="SKSQLF+MalgunGothicBold"/>
                <a:cs typeface="SKSQLF+MalgunGothicBold"/>
              </a:rPr>
              <a:t>명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165954" y="2289808"/>
            <a:ext cx="96197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SUC001</a:t>
            </a:r>
            <a:r>
              <a:rPr dirty="0" sz="900" spc="9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성공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394358" y="2289808"/>
            <a:ext cx="183748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모든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과정을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통과한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728005" y="2486190"/>
            <a:ext cx="76762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공급사업자,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394358" y="2486190"/>
            <a:ext cx="2783459" cy="4579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44">
                <a:solidFill>
                  <a:srgbClr val="000000"/>
                </a:solidFill>
                <a:latin typeface="QCOLLM+MalgunGothic"/>
                <a:cs typeface="QCOLLM+MalgunGothic"/>
              </a:rPr>
              <a:t>공급사업자</a:t>
            </a:r>
            <a:r>
              <a:rPr dirty="0" sz="9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3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7">
                <a:solidFill>
                  <a:srgbClr val="000000"/>
                </a:solidFill>
                <a:latin typeface="QCOLLM+MalgunGothic"/>
                <a:cs typeface="QCOLLM+MalgunGothic"/>
              </a:rPr>
              <a:t>위수탁(세금)계산서의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수탁자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전자서명이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167477" y="2569918"/>
            <a:ext cx="57401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SYN002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728005" y="2653646"/>
            <a:ext cx="131383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수탁자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394358" y="2840894"/>
            <a:ext cx="2783372" cy="457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승인번호가</a:t>
            </a:r>
            <a:r>
              <a:rPr dirty="0" sz="9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국세청에</a:t>
            </a:r>
            <a:r>
              <a:rPr dirty="0" sz="9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정상적인</a:t>
            </a:r>
            <a:r>
              <a:rPr dirty="0" sz="9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(세금)계산서로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기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등록되어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167477" y="2924622"/>
            <a:ext cx="1826971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SYN003</a:t>
            </a:r>
            <a:r>
              <a:rPr dirty="0" sz="900" spc="9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중복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4394358" y="3195597"/>
            <a:ext cx="2783547" cy="7928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40">
                <a:solidFill>
                  <a:srgbClr val="000000"/>
                </a:solidFill>
                <a:latin typeface="QCOLLM+MalgunGothic"/>
                <a:cs typeface="QCOLLM+MalgunGothic"/>
              </a:rPr>
              <a:t>1.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3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9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900" spc="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51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56">
                <a:solidFill>
                  <a:srgbClr val="000000"/>
                </a:solidFill>
                <a:latin typeface="QCOLLM+MalgunGothic"/>
                <a:cs typeface="QCOLLM+MalgunGothic"/>
              </a:rPr>
              <a:t>구조(엘리먼트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중복,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필수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엘리먼트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미존재,</a:t>
            </a:r>
            <a:r>
              <a:rPr dirty="0" sz="9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코드오류,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</a:p>
          <a:p>
            <a:pPr marL="0" marR="0">
              <a:lnSpc>
                <a:spcPts val="937"/>
              </a:lnSpc>
              <a:spcBef>
                <a:spcPts val="381"/>
              </a:spcBef>
              <a:spcAft>
                <a:spcPts val="0"/>
              </a:spcAft>
            </a:pP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오류,</a:t>
            </a:r>
            <a:r>
              <a:rPr dirty="0" sz="9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3">
                <a:solidFill>
                  <a:srgbClr val="000000"/>
                </a:solidFill>
                <a:latin typeface="QCOLLM+MalgunGothic"/>
                <a:cs typeface="QCOLLM+MalgunGothic"/>
              </a:rPr>
              <a:t>등)을</a:t>
            </a:r>
            <a:r>
              <a:rPr dirty="0" sz="900" spc="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가진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937"/>
              </a:lnSpc>
              <a:spcBef>
                <a:spcPts val="38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계산서의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종류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영세율일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167477" y="3446784"/>
            <a:ext cx="243304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SYN004</a:t>
            </a:r>
            <a:r>
              <a:rPr dirty="0" sz="900" spc="9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175093" y="3894350"/>
            <a:ext cx="2278896" cy="5705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ERR001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공급사업자사업자번호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  <a:p>
            <a:pPr marL="0" marR="0">
              <a:lnSpc>
                <a:spcPts val="937"/>
              </a:lnSpc>
              <a:spcBef>
                <a:spcPts val="1268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ERR002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56">
                <a:solidFill>
                  <a:srgbClr val="000000"/>
                </a:solidFill>
                <a:latin typeface="QCOLLM+MalgunGothic"/>
                <a:cs typeface="QCOLLM+MalgunGothic"/>
              </a:rPr>
              <a:t>공급받는자사업자번호</a:t>
            </a:r>
            <a:r>
              <a:rPr dirty="0" sz="9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394358" y="3894350"/>
            <a:ext cx="131383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미등록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4394358" y="4090732"/>
            <a:ext cx="2783372" cy="457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2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미등록</a:t>
            </a:r>
            <a:r>
              <a:rPr dirty="0" sz="900" spc="2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900" spc="2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900" spc="2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미등록</a:t>
            </a:r>
            <a:r>
              <a:rPr dirty="0" sz="900" spc="2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주민등록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번호인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75093" y="4472838"/>
            <a:ext cx="2147523" cy="5888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ERR003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수탁사업자등록번호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  <a:p>
            <a:pPr marL="0" marR="0">
              <a:lnSpc>
                <a:spcPts val="937"/>
              </a:lnSpc>
              <a:spcBef>
                <a:spcPts val="1462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ERR005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발급일시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4394358" y="4472838"/>
            <a:ext cx="249435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존재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미등록사업자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394358" y="4687487"/>
            <a:ext cx="2201824" cy="457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발급일시가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발급일시가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전송일시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이후인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4394358" y="5069594"/>
            <a:ext cx="2070450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작성일자가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175093" y="5237051"/>
            <a:ext cx="149065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ERR006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작성일자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4394358" y="5237051"/>
            <a:ext cx="2769359" cy="457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작성일자가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발급일시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이후인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 spc="-40">
                <a:solidFill>
                  <a:srgbClr val="000000"/>
                </a:solidFill>
                <a:latin typeface="QCOLLM+MalgunGothic"/>
                <a:cs typeface="QCOLLM+MalgunGothic"/>
              </a:rPr>
              <a:t>4.</a:t>
            </a:r>
            <a:r>
              <a:rPr dirty="0" sz="9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내의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작성일자와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작성일자가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다른</a:t>
            </a:r>
            <a:r>
              <a:rPr dirty="0" sz="9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08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198738" y="5593727"/>
            <a:ext cx="917023" cy="507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ResultStatus.</a:t>
            </a:r>
          </a:p>
          <a:p>
            <a:pPr marL="211721" marR="0">
              <a:lnSpc>
                <a:spcPts val="1036"/>
              </a:lnSpc>
              <a:spcBef>
                <a:spcPts val="47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4394358" y="5620680"/>
            <a:ext cx="2783372" cy="6238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1.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공급가액과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세액의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부호가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다른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937"/>
              </a:lnSpc>
              <a:spcBef>
                <a:spcPts val="369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2.</a:t>
            </a:r>
            <a:r>
              <a:rPr dirty="0" sz="9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수정(세금)계산서의</a:t>
            </a:r>
            <a:r>
              <a:rPr dirty="0" sz="9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0">
                <a:solidFill>
                  <a:srgbClr val="000000"/>
                </a:solidFill>
                <a:latin typeface="QCOLLM+MalgunGothic"/>
                <a:cs typeface="QCOLLM+MalgunGothic"/>
              </a:rPr>
              <a:t>환입</a:t>
            </a:r>
            <a:r>
              <a:rPr dirty="0" sz="9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60">
                <a:solidFill>
                  <a:srgbClr val="000000"/>
                </a:solidFill>
                <a:latin typeface="QCOLLM+MalgunGothic"/>
                <a:cs typeface="QCOLLM+MalgunGothic"/>
              </a:rPr>
              <a:t>계약의</a:t>
            </a:r>
            <a:r>
              <a:rPr dirty="0" sz="9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47">
                <a:solidFill>
                  <a:srgbClr val="000000"/>
                </a:solidFill>
                <a:latin typeface="QCOLLM+MalgunGothic"/>
                <a:cs typeface="QCOLLM+MalgunGothic"/>
              </a:rPr>
              <a:t>해제</a:t>
            </a:r>
            <a:r>
              <a:rPr dirty="0" sz="9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</a:p>
          <a:p>
            <a:pPr marL="146224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금액이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정(+)의</a:t>
            </a:r>
            <a:r>
              <a:rPr dirty="0" sz="9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값인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4394358" y="6121529"/>
            <a:ext cx="278337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3.</a:t>
            </a:r>
            <a:r>
              <a:rPr dirty="0" sz="9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5">
                <a:solidFill>
                  <a:srgbClr val="000000"/>
                </a:solidFill>
                <a:latin typeface="QCOLLM+MalgunGothic"/>
                <a:cs typeface="QCOLLM+MalgunGothic"/>
              </a:rPr>
              <a:t>영세율(위수탁)세금계산서일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0">
                <a:solidFill>
                  <a:srgbClr val="000000"/>
                </a:solidFill>
                <a:latin typeface="QCOLLM+MalgunGothic"/>
                <a:cs typeface="QCOLLM+MalgunGothic"/>
              </a:rPr>
              <a:t>세액이</a:t>
            </a:r>
            <a:r>
              <a:rPr dirty="0" sz="9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">
                <a:solidFill>
                  <a:srgbClr val="000000"/>
                </a:solidFill>
                <a:latin typeface="QCOLLM+MalgunGothic"/>
                <a:cs typeface="QCOLLM+MalgunGothic"/>
              </a:rPr>
              <a:t>“0”이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4543629" y="6288985"/>
            <a:ext cx="68475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아닌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175093" y="6333133"/>
            <a:ext cx="184623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ERR007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공급가액,</a:t>
            </a:r>
            <a:r>
              <a:rPr dirty="0" sz="9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4394358" y="6429040"/>
            <a:ext cx="2783372" cy="5416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4.</a:t>
            </a:r>
            <a:r>
              <a:rPr dirty="0" sz="9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계산서일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세액이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“0”이</a:t>
            </a:r>
            <a:r>
              <a:rPr dirty="0" sz="9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아닌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937"/>
              </a:lnSpc>
              <a:spcBef>
                <a:spcPts val="95"/>
              </a:spcBef>
              <a:spcAft>
                <a:spcPts val="0"/>
              </a:spcAft>
            </a:pPr>
            <a:r>
              <a:rPr dirty="0" sz="900" spc="-40">
                <a:solidFill>
                  <a:srgbClr val="0000ff"/>
                </a:solidFill>
                <a:latin typeface="SKSQLF+MalgunGothicBold"/>
                <a:cs typeface="SKSQLF+MalgunGothicBold"/>
              </a:rPr>
              <a:t>5.</a:t>
            </a:r>
            <a:r>
              <a:rPr dirty="0" sz="900" spc="419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세액</a:t>
            </a:r>
            <a:r>
              <a:rPr dirty="0" sz="900" spc="39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합계액이</a:t>
            </a:r>
            <a:r>
              <a:rPr dirty="0" sz="900" spc="39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공급가액</a:t>
            </a:r>
            <a:r>
              <a:rPr dirty="0" sz="900" spc="39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합계액의</a:t>
            </a:r>
            <a:r>
              <a:rPr dirty="0" sz="900" spc="39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-27">
                <a:solidFill>
                  <a:srgbClr val="0000ff"/>
                </a:solidFill>
                <a:latin typeface="SKSQLF+MalgunGothicBold"/>
                <a:cs typeface="SKSQLF+MalgunGothicBold"/>
              </a:rPr>
              <a:t>10%가</a:t>
            </a:r>
          </a:p>
          <a:p>
            <a:pPr marL="147747" marR="0">
              <a:lnSpc>
                <a:spcPts val="937"/>
              </a:lnSpc>
              <a:spcBef>
                <a:spcPts val="57"/>
              </a:spcBef>
              <a:spcAft>
                <a:spcPts val="0"/>
              </a:spcAft>
            </a:pP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아닌</a:t>
            </a:r>
            <a:r>
              <a:rPr dirty="0" sz="900" spc="230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>
                <a:solidFill>
                  <a:srgbClr val="0000ff"/>
                </a:solidFill>
                <a:latin typeface="SKSQLF+MalgunGothicBold"/>
                <a:cs typeface="SKSQLF+MalgunGothicBold"/>
              </a:rPr>
              <a:t>경우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4542106" y="6806579"/>
            <a:ext cx="2613287" cy="5416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847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10">
                <a:solidFill>
                  <a:srgbClr val="0000ff"/>
                </a:solidFill>
                <a:latin typeface="SKSQLF+MalgunGothicBold"/>
                <a:cs typeface="SKSQLF+MalgunGothicBold"/>
              </a:rPr>
              <a:t>(단,</a:t>
            </a:r>
            <a:r>
              <a:rPr dirty="0" sz="900" spc="59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20">
                <a:solidFill>
                  <a:srgbClr val="0000ff"/>
                </a:solidFill>
                <a:latin typeface="SKSQLF+MalgunGothicBold"/>
                <a:cs typeface="SKSQLF+MalgunGothicBold"/>
              </a:rPr>
              <a:t>단수조정으로</a:t>
            </a:r>
            <a:r>
              <a:rPr dirty="0" sz="900" spc="620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20">
                <a:solidFill>
                  <a:srgbClr val="0000ff"/>
                </a:solidFill>
                <a:latin typeface="SKSQLF+MalgunGothicBold"/>
                <a:cs typeface="SKSQLF+MalgunGothicBold"/>
              </a:rPr>
              <a:t>공급가액의</a:t>
            </a:r>
            <a:r>
              <a:rPr dirty="0" sz="900" spc="620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18">
                <a:solidFill>
                  <a:srgbClr val="0000ff"/>
                </a:solidFill>
                <a:latin typeface="SKSQLF+MalgunGothicBold"/>
                <a:cs typeface="SKSQLF+MalgunGothicBold"/>
              </a:rPr>
              <a:t>합계액과</a:t>
            </a:r>
          </a:p>
          <a:p>
            <a:pPr marL="0" marR="0">
              <a:lnSpc>
                <a:spcPts val="937"/>
              </a:lnSpc>
              <a:spcBef>
                <a:spcPts val="95"/>
              </a:spcBef>
              <a:spcAft>
                <a:spcPts val="0"/>
              </a:spcAft>
            </a:pPr>
            <a:r>
              <a:rPr dirty="0" sz="900" spc="23">
                <a:solidFill>
                  <a:srgbClr val="0000ff"/>
                </a:solidFill>
                <a:latin typeface="SKSQLF+MalgunGothicBold"/>
                <a:cs typeface="SKSQLF+MalgunGothicBold"/>
              </a:rPr>
              <a:t>세액의</a:t>
            </a:r>
            <a:r>
              <a:rPr dirty="0" sz="900" spc="42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18">
                <a:solidFill>
                  <a:srgbClr val="0000ff"/>
                </a:solidFill>
                <a:latin typeface="SKSQLF+MalgunGothicBold"/>
                <a:cs typeface="SKSQLF+MalgunGothicBold"/>
              </a:rPr>
              <a:t>합계액을</a:t>
            </a:r>
            <a:r>
              <a:rPr dirty="0" sz="900" spc="42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10">
                <a:solidFill>
                  <a:srgbClr val="0000ff"/>
                </a:solidFill>
                <a:latin typeface="SKSQLF+MalgunGothicBold"/>
                <a:cs typeface="SKSQLF+MalgunGothicBold"/>
              </a:rPr>
              <a:t>각각</a:t>
            </a:r>
            <a:r>
              <a:rPr dirty="0" sz="900" spc="435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-27">
                <a:solidFill>
                  <a:srgbClr val="0000ff"/>
                </a:solidFill>
                <a:latin typeface="SKSQLF+MalgunGothicBold"/>
                <a:cs typeface="SKSQLF+MalgunGothicBold"/>
              </a:rPr>
              <a:t>(+),(-)10원</a:t>
            </a:r>
            <a:r>
              <a:rPr dirty="0" sz="900" spc="472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23">
                <a:solidFill>
                  <a:srgbClr val="0000ff"/>
                </a:solidFill>
                <a:latin typeface="SKSQLF+MalgunGothicBold"/>
                <a:cs typeface="SKSQLF+MalgunGothicBold"/>
              </a:rPr>
              <a:t>이내의</a:t>
            </a:r>
          </a:p>
          <a:p>
            <a:pPr marL="0" marR="0">
              <a:lnSpc>
                <a:spcPts val="937"/>
              </a:lnSpc>
              <a:spcBef>
                <a:spcPts val="57"/>
              </a:spcBef>
              <a:spcAft>
                <a:spcPts val="0"/>
              </a:spcAft>
            </a:pPr>
            <a:r>
              <a:rPr dirty="0" sz="900" spc="23">
                <a:solidFill>
                  <a:srgbClr val="0000ff"/>
                </a:solidFill>
                <a:latin typeface="SKSQLF+MalgunGothicBold"/>
                <a:cs typeface="SKSQLF+MalgunGothicBold"/>
              </a:rPr>
              <a:t>금액은</a:t>
            </a:r>
            <a:r>
              <a:rPr dirty="0" sz="900" spc="220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900" spc="23">
                <a:solidFill>
                  <a:srgbClr val="0000ff"/>
                </a:solidFill>
                <a:latin typeface="SKSQLF+MalgunGothicBold"/>
                <a:cs typeface="SKSQLF+MalgunGothicBold"/>
              </a:rPr>
              <a:t>허용)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4394358" y="7252624"/>
            <a:ext cx="2783416" cy="6253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8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900" spc="2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종류,</a:t>
            </a:r>
            <a:r>
              <a:rPr dirty="0" sz="900" spc="3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6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900" spc="30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3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9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코드,</a:t>
            </a:r>
            <a:r>
              <a:rPr dirty="0" sz="9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수정세금계산서일</a:t>
            </a:r>
            <a:r>
              <a:rPr dirty="0" sz="9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900" spc="6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9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코드에</a:t>
            </a:r>
          </a:p>
          <a:p>
            <a:pPr marL="0" marR="0">
              <a:lnSpc>
                <a:spcPts val="937"/>
              </a:lnSpc>
              <a:spcBef>
                <a:spcPts val="38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175093" y="7420081"/>
            <a:ext cx="155546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ERR008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4394358" y="7811322"/>
            <a:ext cx="2783154" cy="4579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18">
                <a:solidFill>
                  <a:srgbClr val="000000"/>
                </a:solidFill>
                <a:latin typeface="QCOLLM+MalgunGothic"/>
                <a:cs typeface="QCOLLM+MalgunGothic"/>
              </a:rPr>
              <a:t>공급사업자가</a:t>
            </a:r>
            <a:r>
              <a:rPr dirty="0" sz="900" spc="5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18">
                <a:solidFill>
                  <a:srgbClr val="000000"/>
                </a:solidFill>
                <a:latin typeface="QCOLLM+MalgunGothic"/>
                <a:cs typeface="QCOLLM+MalgunGothic"/>
              </a:rPr>
              <a:t>폐업신고일자</a:t>
            </a:r>
            <a:r>
              <a:rPr dirty="0" sz="900" spc="5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23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900" spc="5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18">
                <a:solidFill>
                  <a:srgbClr val="000000"/>
                </a:solidFill>
                <a:latin typeface="QCOLLM+MalgunGothic"/>
                <a:cs typeface="QCOLLM+MalgunGothic"/>
              </a:rPr>
              <a:t>계산서를</a:t>
            </a:r>
          </a:p>
          <a:p>
            <a:pPr marL="0" marR="0">
              <a:lnSpc>
                <a:spcPts val="937"/>
              </a:lnSpc>
              <a:spcBef>
                <a:spcPts val="431"/>
              </a:spcBef>
              <a:spcAft>
                <a:spcPts val="0"/>
              </a:spcAft>
            </a:pPr>
            <a:r>
              <a:rPr dirty="0" sz="900" spc="11">
                <a:solidFill>
                  <a:srgbClr val="000000"/>
                </a:solidFill>
                <a:latin typeface="QCOLLM+MalgunGothic"/>
                <a:cs typeface="QCOLLM+MalgunGothic"/>
              </a:rPr>
              <a:t>발급한</a:t>
            </a:r>
            <a:r>
              <a:rPr dirty="0" sz="9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175093" y="7895050"/>
            <a:ext cx="1949587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ERR009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폐업사업자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4394358" y="8202562"/>
            <a:ext cx="2783416" cy="456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0">
                <a:solidFill>
                  <a:srgbClr val="000000"/>
                </a:solidFill>
                <a:latin typeface="QCOLLM+MalgunGothic"/>
                <a:cs typeface="QCOLLM+MalgunGothic"/>
              </a:rPr>
              <a:t>발급시스템</a:t>
            </a:r>
            <a:r>
              <a:rPr dirty="0" sz="9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0">
                <a:solidFill>
                  <a:srgbClr val="000000"/>
                </a:solidFill>
                <a:latin typeface="QCOLLM+MalgunGothic"/>
                <a:cs typeface="QCOLLM+MalgunGothic"/>
              </a:rPr>
              <a:t>승인번호의</a:t>
            </a:r>
            <a:r>
              <a:rPr dirty="0" sz="9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20">
                <a:solidFill>
                  <a:srgbClr val="000000"/>
                </a:solidFill>
                <a:latin typeface="QCOLLM+MalgunGothic"/>
                <a:cs typeface="QCOLLM+MalgunGothic"/>
              </a:rPr>
              <a:t>국세청등록번호와</a:t>
            </a:r>
            <a:r>
              <a:rPr dirty="0" sz="9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1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</a:p>
          <a:p>
            <a:pPr marL="0" marR="0">
              <a:lnSpc>
                <a:spcPts val="937"/>
              </a:lnSpc>
              <a:spcBef>
                <a:spcPts val="369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시스템의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국세청등록번호가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다른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175093" y="8286291"/>
            <a:ext cx="2080961" cy="6055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ERR010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등록번호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  <a:p>
            <a:pPr marL="0" marR="0">
              <a:lnSpc>
                <a:spcPts val="937"/>
              </a:lnSpc>
              <a:spcBef>
                <a:spcPts val="159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ERR999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정의되지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9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기타오류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4394358" y="8592280"/>
            <a:ext cx="2758849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126">
                <a:solidFill>
                  <a:srgbClr val="000000"/>
                </a:solidFill>
                <a:latin typeface="QCOLLM+MalgunGothic"/>
                <a:cs typeface="QCOLLM+MalgunGothic"/>
              </a:rPr>
              <a:t>수정계산서의</a:t>
            </a:r>
            <a:r>
              <a:rPr dirty="0" sz="9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5">
                <a:solidFill>
                  <a:srgbClr val="000000"/>
                </a:solidFill>
                <a:latin typeface="QCOLLM+MalgunGothic"/>
                <a:cs typeface="QCOLLM+MalgunGothic"/>
              </a:rPr>
              <a:t>사유가</a:t>
            </a:r>
            <a:r>
              <a:rPr dirty="0" sz="9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8">
                <a:solidFill>
                  <a:srgbClr val="000000"/>
                </a:solidFill>
                <a:latin typeface="QCOLLM+MalgunGothic"/>
                <a:cs typeface="QCOLLM+MalgunGothic"/>
              </a:rPr>
              <a:t>내국신용장</a:t>
            </a:r>
            <a:r>
              <a:rPr dirty="0" sz="900" spc="7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8">
                <a:solidFill>
                  <a:srgbClr val="000000"/>
                </a:solidFill>
                <a:latin typeface="QCOLLM+MalgunGothic"/>
                <a:cs typeface="QCOLLM+MalgunGothic"/>
              </a:rPr>
              <a:t>사후개설인</a:t>
            </a:r>
            <a:r>
              <a:rPr dirty="0" sz="9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4394358" y="8823676"/>
            <a:ext cx="2991319" cy="4168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63">
                <a:solidFill>
                  <a:srgbClr val="000000"/>
                </a:solidFill>
                <a:latin typeface="QCOLLM+MalgunGothic"/>
                <a:cs typeface="QCOLLM+MalgunGothic"/>
              </a:rPr>
              <a:t>1.</a:t>
            </a:r>
            <a:r>
              <a:rPr dirty="0" sz="900" spc="1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44">
                <a:solidFill>
                  <a:srgbClr val="000000"/>
                </a:solidFill>
                <a:latin typeface="QCOLLM+MalgunGothic"/>
                <a:cs typeface="QCOLLM+MalgunGothic"/>
              </a:rPr>
              <a:t>수정세금계산서에</a:t>
            </a:r>
            <a:r>
              <a:rPr dirty="0" sz="9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44">
                <a:solidFill>
                  <a:srgbClr val="000000"/>
                </a:solidFill>
                <a:latin typeface="QCOLLM+MalgunGothic"/>
                <a:cs typeface="QCOLLM+MalgunGothic"/>
              </a:rPr>
              <a:t>입력된</a:t>
            </a:r>
            <a:r>
              <a:rPr dirty="0" sz="9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44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당초승인번호가</a:t>
            </a:r>
            <a:r>
              <a:rPr dirty="0" sz="9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44">
                <a:solidFill>
                  <a:srgbClr val="000000"/>
                </a:solidFill>
                <a:latin typeface="QCOLLM+MalgunGothic"/>
                <a:cs typeface="QCOLLM+MalgunGothic"/>
              </a:rPr>
              <a:t>존재하지</a:t>
            </a:r>
          </a:p>
          <a:p>
            <a:pPr marL="135562" marR="0">
              <a:lnSpc>
                <a:spcPts val="937"/>
              </a:lnSpc>
              <a:spcBef>
                <a:spcPts val="57"/>
              </a:spcBef>
              <a:spcAft>
                <a:spcPts val="0"/>
              </a:spcAft>
            </a:pPr>
            <a:r>
              <a:rPr dirty="0" sz="900" spc="-127">
                <a:solidFill>
                  <a:srgbClr val="000000"/>
                </a:solidFill>
                <a:latin typeface="QCOLLM+MalgunGothic"/>
                <a:cs typeface="QCOLLM+MalgunGothic"/>
              </a:rPr>
              <a:t>않거나,</a:t>
            </a:r>
            <a:r>
              <a:rPr dirty="0" sz="9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7">
                <a:solidFill>
                  <a:srgbClr val="000000"/>
                </a:solidFill>
                <a:latin typeface="QCOLLM+MalgunGothic"/>
                <a:cs typeface="QCOLLM+MalgunGothic"/>
              </a:rPr>
              <a:t>공급자의</a:t>
            </a:r>
            <a:r>
              <a:rPr dirty="0" sz="900" spc="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7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당초승인번호가</a:t>
            </a:r>
            <a:r>
              <a:rPr dirty="0" sz="9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32">
                <a:solidFill>
                  <a:srgbClr val="000000"/>
                </a:solidFill>
                <a:latin typeface="QCOLLM+MalgunGothic"/>
                <a:cs typeface="QCOLLM+MalgunGothic"/>
              </a:rPr>
              <a:t>아닌</a:t>
            </a:r>
            <a:r>
              <a:rPr dirty="0" sz="900" spc="7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32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2175093" y="8950029"/>
            <a:ext cx="1753401" cy="2980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ERR011</a:t>
            </a:r>
            <a:r>
              <a:rPr dirty="0" sz="900" spc="9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</a:t>
            </a:r>
            <a:r>
              <a:rPr dirty="0" sz="9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4394358" y="9076383"/>
            <a:ext cx="2859945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63">
                <a:solidFill>
                  <a:srgbClr val="000000"/>
                </a:solidFill>
                <a:latin typeface="QCOLLM+MalgunGothic"/>
                <a:cs typeface="QCOLLM+MalgunGothic"/>
              </a:rPr>
              <a:t>2.</a:t>
            </a:r>
            <a:r>
              <a:rPr dirty="0" sz="900" spc="1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6">
                <a:solidFill>
                  <a:srgbClr val="000000"/>
                </a:solidFill>
                <a:latin typeface="QCOLLM+MalgunGothic"/>
                <a:cs typeface="QCOLLM+MalgunGothic"/>
              </a:rPr>
              <a:t>일반세금계산서일</a:t>
            </a:r>
            <a:r>
              <a:rPr dirty="0" sz="900" spc="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900" spc="-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27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당초승인번호가</a:t>
            </a:r>
            <a:r>
              <a:rPr dirty="0" sz="900" spc="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32">
                <a:solidFill>
                  <a:srgbClr val="000000"/>
                </a:solidFill>
                <a:latin typeface="QCOLLM+MalgunGothic"/>
                <a:cs typeface="QCOLLM+MalgunGothic"/>
              </a:rPr>
              <a:t>입력된</a:t>
            </a:r>
            <a:r>
              <a:rPr dirty="0" sz="900" spc="7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900" spc="-132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459915"/>
            <a:ext cx="5910197" cy="78630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3647" y="3559212"/>
            <a:ext cx="5758395" cy="167078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533655"/>
            <a:ext cx="9203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698069"/>
            <a:ext cx="6588464" cy="652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“처리결과코드(ResultStatus.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Code)”의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“ERR010(국세청</a:t>
            </a:r>
            <a:r>
              <a:rPr dirty="0" sz="10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등록번호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오류)”인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경우는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전자(세금)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계산서를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교부시스템(ERP)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교부를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대행한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시스템(ASP)과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국세청에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시스템이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불일치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발생하며,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비동기식으로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오류가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통보된다.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560855"/>
            <a:ext cx="164667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4.3.4.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2813285"/>
            <a:ext cx="6621357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응답문서는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접수증과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처리결과문서로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나뉜다.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값은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4-5]와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221514" y="3340669"/>
            <a:ext cx="1695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4-5]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71321" y="3683890"/>
            <a:ext cx="207920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식별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  <a:r>
              <a:rPr dirty="0" sz="1100" spc="6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478930" y="3683890"/>
            <a:ext cx="1037771" cy="8410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  <a:p>
            <a:pPr marL="226952" marR="0">
              <a:lnSpc>
                <a:spcPts val="1036"/>
              </a:lnSpc>
              <a:spcBef>
                <a:spcPts val="293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접수증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654023" y="368389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773628" y="4083569"/>
            <a:ext cx="2345670" cy="541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92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93">
                <a:solidFill>
                  <a:srgbClr val="000000"/>
                </a:solidFill>
                <a:latin typeface="QCOLLM+MalgunGothic"/>
                <a:cs typeface="QCOLLM+MalgunGothic"/>
              </a:rPr>
              <a:t>전송한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92">
                <a:solidFill>
                  <a:srgbClr val="000000"/>
                </a:solidFill>
                <a:latin typeface="QCOLLM+MalgunGothic"/>
                <a:cs typeface="QCOLLM+MalgunGothic"/>
              </a:rPr>
              <a:t>메시지를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93">
                <a:solidFill>
                  <a:srgbClr val="000000"/>
                </a:solidFill>
                <a:latin typeface="QCOLLM+MalgunGothic"/>
                <a:cs typeface="QCOLLM+MalgunGothic"/>
              </a:rPr>
              <a:t>정상적으로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수신했음을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알리는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접수증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64032" y="4193178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430260" y="4515913"/>
            <a:ext cx="8581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773628" y="4617909"/>
            <a:ext cx="2345524" cy="762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전송한</a:t>
            </a:r>
            <a:r>
              <a:rPr dirty="0" sz="10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4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전자(세금)계산서에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결과를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알리는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</a:p>
          <a:p>
            <a:pPr marL="0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664032" y="4837126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485023" y="4837126"/>
            <a:ext cx="10145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614576" y="5195722"/>
            <a:ext cx="4821122" cy="388525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91273"/>
            <a:ext cx="1476121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5.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600" spc="39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보안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578571"/>
            <a:ext cx="985638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5.1.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884661"/>
            <a:ext cx="6621393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프로세스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보안을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문서보안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408344"/>
            <a:ext cx="662137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첫째,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발급자의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필요하며,</a:t>
            </a:r>
            <a:r>
              <a:rPr dirty="0" sz="11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둘째,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온라인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데이터에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보안을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2930505"/>
            <a:ext cx="662123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절에서는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절차와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표준의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이용방법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제시하고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구현하기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3672160"/>
            <a:ext cx="134204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5.1.1.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수행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주체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924591"/>
            <a:ext cx="6621498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목적은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본인확인,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무결성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확보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부인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방지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이며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따라서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주체는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발급하는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공급사업자(또는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위수탁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(세금)계산서의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“수탁사업자”)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670536"/>
            <a:ext cx="662151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암호화의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목적은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전송사업자와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간의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온라인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안전한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전달이므로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암호화의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주체는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연계되는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전송사업자이다.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808733" y="9183396"/>
            <a:ext cx="27903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5-1]</a:t>
            </a:r>
            <a:r>
              <a:rPr dirty="0" sz="1000" spc="14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수행</a:t>
            </a:r>
            <a:r>
              <a:rPr dirty="0" sz="1000" spc="13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주체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4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6695" y="1939442"/>
            <a:ext cx="5755347" cy="469567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134204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5.1.2.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주요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표준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418825"/>
            <a:ext cx="519690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생성하기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5-1]과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578734" y="1720903"/>
            <a:ext cx="31722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5-1]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적용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목록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35359" y="204585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용도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745486" y="204585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861175" y="2045857"/>
            <a:ext cx="83721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목적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535216" y="2337450"/>
            <a:ext cx="10145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269529" y="2447058"/>
            <a:ext cx="37148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7">
                <a:solidFill>
                  <a:srgbClr val="000000"/>
                </a:solidFill>
                <a:latin typeface="QCOLLM+MalgunGothic"/>
                <a:cs typeface="QCOLLM+MalgunGothic"/>
              </a:rPr>
              <a:t>W3C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1">
                <a:solidFill>
                  <a:srgbClr val="000000"/>
                </a:solidFill>
                <a:latin typeface="QCOLLM+MalgunGothic"/>
                <a:cs typeface="QCOLLM+MalgunGothic"/>
              </a:rPr>
              <a:t>“XML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  <a:r>
              <a:rPr dirty="0" sz="10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Syntax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7">
                <a:solidFill>
                  <a:srgbClr val="000000"/>
                </a:solidFill>
                <a:latin typeface="QCOLLM+MalgunGothic"/>
                <a:cs typeface="QCOLLM+MalgunGothic"/>
              </a:rPr>
              <a:t>and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Processing"</a:t>
            </a:r>
            <a:r>
              <a:rPr dirty="0" sz="1000" spc="6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(RFC3275)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535216" y="2556666"/>
            <a:ext cx="6977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국제표준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269529" y="2797195"/>
            <a:ext cx="3576863" cy="762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TTAS.IF-RFC3075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”확장성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언어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구문과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(XML-Signature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Syntax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and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Processing)“</a:t>
            </a:r>
          </a:p>
          <a:p>
            <a:pPr marL="0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(한국정보통신기술협회,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2004년)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535216" y="2906803"/>
            <a:ext cx="1014531" cy="54293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  <a:p>
            <a:pPr marL="0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국내표준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535216" y="3477679"/>
            <a:ext cx="1332874" cy="7606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정규화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수행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421121" y="3576632"/>
            <a:ext cx="6977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269529" y="3587288"/>
            <a:ext cx="3515556" cy="541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TTAS.IF-RFC3076(제정일: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2004년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12월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23일,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[정규화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버전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1.0(Canonical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1.0]")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535216" y="4156642"/>
            <a:ext cx="115618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269529" y="4375858"/>
            <a:ext cx="43388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KCAC.TS.SIVID</a:t>
            </a:r>
            <a:r>
              <a:rPr dirty="0" sz="1000" spc="2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“식별번호를</a:t>
            </a:r>
            <a:r>
              <a:rPr dirty="0" sz="10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이용한</a:t>
            </a:r>
            <a:r>
              <a:rPr dirty="0" sz="1000" spc="1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본인확인</a:t>
            </a:r>
            <a:r>
              <a:rPr dirty="0" sz="1000" spc="1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기술규격”</a:t>
            </a:r>
            <a:r>
              <a:rPr dirty="0" sz="1000" spc="-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발급자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와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269529" y="4578329"/>
            <a:ext cx="5069256" cy="3404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(Subscriber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Identification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Virtual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v1.11</a:t>
            </a:r>
            <a:r>
              <a:rPr dirty="0" sz="1000" spc="10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전자서명인증서간의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535216" y="4815813"/>
            <a:ext cx="88811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일치성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확인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269529" y="5217710"/>
            <a:ext cx="45577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IETF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RFC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3852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CMS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(Cryptographic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Syntax)</a:t>
            </a:r>
            <a:r>
              <a:rPr dirty="0" sz="1000" spc="5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암호문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269529" y="5656143"/>
            <a:ext cx="47767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IETF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RFC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3370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Cryptographic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Syntax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(CMS)</a:t>
            </a:r>
            <a:r>
              <a:rPr dirty="0" sz="1000" spc="5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암호문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485095" y="5750528"/>
            <a:ext cx="5697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269529" y="5875359"/>
            <a:ext cx="7629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535216" y="5875359"/>
            <a:ext cx="10145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알고리듬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269529" y="6187438"/>
            <a:ext cx="5184026" cy="5414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IETF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RFC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4010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the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SEED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Encryption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</a:t>
            </a:r>
            <a:r>
              <a:rPr dirty="0" sz="1000" spc="-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암호문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구성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SEED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Cryptographic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Syntax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(CMS)</a:t>
            </a:r>
            <a:r>
              <a:rPr dirty="0" sz="1000" spc="65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알고리듬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6968019"/>
            <a:ext cx="1722833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5.1.3.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본인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확인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방법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079930" y="7220449"/>
            <a:ext cx="6622991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법적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효력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발생을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그러나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있어서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단지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검증이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된다고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유효한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문서라고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볼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없다.</a:t>
            </a:r>
            <a:r>
              <a:rPr dirty="0" sz="11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즉,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(세금)계산서의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공급사업자와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전자서명문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생성자가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일치하는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확인하여야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필요하며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수행하게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206354" y="8190177"/>
            <a:ext cx="2270139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079930" y="8488555"/>
            <a:ext cx="6621379" cy="7972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공급사업자와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소유자가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일치하는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지를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수행하여야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단,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행정전자서명용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검증할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방법이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현재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없으므로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수행하지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않는다.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079930" y="9234500"/>
            <a:ext cx="662137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절차는</a:t>
            </a:r>
            <a:r>
              <a:rPr dirty="0" sz="1100" spc="8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한국인터넷진흥원</a:t>
            </a:r>
            <a:r>
              <a:rPr dirty="0" sz="1100" spc="8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규격인</a:t>
            </a:r>
            <a:r>
              <a:rPr dirty="0" sz="1100" spc="8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“식별번호를</a:t>
            </a:r>
            <a:r>
              <a:rPr dirty="0" sz="1100" spc="8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이용한</a:t>
            </a:r>
            <a:r>
              <a:rPr dirty="0" sz="1100" spc="8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본인확인</a:t>
            </a:r>
            <a:r>
              <a:rPr dirty="0" sz="1100" spc="8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기술규격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(Subscriber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Identification</a:t>
            </a:r>
            <a:r>
              <a:rPr dirty="0" sz="1100" spc="1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Based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on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virtual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ID)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v1.11”을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따른다.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06360" y="2846768"/>
            <a:ext cx="5763970" cy="1999081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49372"/>
            <a:ext cx="6621575" cy="880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상기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규격에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수신자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측에서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검증하기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난수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정보(해당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상의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“R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정보”)는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암호화하여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전달하여야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하므로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</a:t>
            </a:r>
          </a:p>
          <a:p>
            <a:pPr marL="0" marR="0">
              <a:lnSpc>
                <a:spcPts val="1103"/>
              </a:lnSpc>
              <a:spcBef>
                <a:spcPts val="99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“5.3.2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데이터”에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전달하도록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2262200"/>
            <a:ext cx="451376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5-2]는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본인확인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기술규격에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본인확인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방법이다.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251977" y="2608425"/>
            <a:ext cx="16237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5-2]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본인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확인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방법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5038941"/>
            <a:ext cx="6621239" cy="11458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</a:t>
            </a:r>
            <a:r>
              <a:rPr dirty="0" sz="1100" spc="2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정보가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안전한</a:t>
            </a:r>
            <a:r>
              <a:rPr dirty="0" sz="1100" spc="21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방법으로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전송되면</a:t>
            </a:r>
            <a:r>
              <a:rPr dirty="0" sz="1100" spc="2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IDN</a:t>
            </a:r>
          </a:p>
          <a:p>
            <a:pPr marL="0" marR="0">
              <a:lnSpc>
                <a:spcPts val="1103"/>
              </a:lnSpc>
              <a:spcBef>
                <a:spcPts val="99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(사업자번호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주민등록번호)을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추출하여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vID'를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인증서에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값과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비교하여</a:t>
            </a:r>
            <a:r>
              <a:rPr dirty="0" sz="1100" spc="3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</a:t>
            </a:r>
            <a:r>
              <a:rPr dirty="0" sz="1100" spc="3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여부를</a:t>
            </a:r>
            <a:r>
              <a:rPr dirty="0" sz="1100" spc="3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확인하는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  <a:r>
              <a:rPr dirty="0" sz="1100" spc="3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거친다.</a:t>
            </a:r>
            <a:r>
              <a:rPr dirty="0" sz="1100" spc="3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공인인증서는</a:t>
            </a:r>
            <a:r>
              <a:rPr dirty="0" sz="1100" spc="3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3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Digital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형식에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6433679"/>
            <a:ext cx="401478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5.1.4.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서명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암호화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업무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흐름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6733302"/>
            <a:ext cx="6623271" cy="6145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5-2]는</a:t>
            </a:r>
            <a:r>
              <a:rPr dirty="0" sz="1100" spc="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암호화에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전체적인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절차를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나타내었다.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내용은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상세하게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7339191"/>
            <a:ext cx="3338406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전체적인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흐름은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나누어진다.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7681717"/>
            <a:ext cx="6623229" cy="6145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첫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번째는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수행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과정이다.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전자문서에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추출로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최종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Signature를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삽입하는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순서이다.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8287607"/>
            <a:ext cx="6621534" cy="880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번째는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과정으로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100개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내의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데이터로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패키징을</a:t>
            </a:r>
          </a:p>
          <a:p>
            <a:pPr marL="0" marR="0">
              <a:lnSpc>
                <a:spcPts val="1103"/>
              </a:lnSpc>
              <a:spcBef>
                <a:spcPts val="99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수행하고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최종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전송용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암호문인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생성까지의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순서</a:t>
            </a:r>
          </a:p>
          <a:p>
            <a:pPr marL="0" marR="0">
              <a:lnSpc>
                <a:spcPts val="1103"/>
              </a:lnSpc>
              <a:spcBef>
                <a:spcPts val="98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06360" y="1150886"/>
            <a:ext cx="5763970" cy="615505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903170" y="7409874"/>
            <a:ext cx="2718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5-2]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암호화</a:t>
            </a:r>
            <a:r>
              <a:rPr dirty="0" sz="1000" spc="14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프로세스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311452" y="5017617"/>
            <a:ext cx="5427344" cy="390657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78196"/>
            <a:ext cx="1340635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5.2.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99787"/>
            <a:ext cx="96124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753739"/>
            <a:ext cx="6622872" cy="12417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3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법적</a:t>
            </a:r>
            <a:r>
              <a:rPr dirty="0" sz="1100" spc="3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효력</a:t>
            </a:r>
            <a:r>
              <a:rPr dirty="0" sz="1100" spc="3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발생을</a:t>
            </a:r>
            <a:r>
              <a:rPr dirty="0" sz="1100" spc="3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3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3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  <a:r>
              <a:rPr dirty="0" sz="1100" spc="3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3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방법은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W3C에서</a:t>
            </a:r>
            <a:r>
              <a:rPr dirty="0" sz="1100" spc="1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권고하는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“XML</a:t>
            </a:r>
            <a:r>
              <a:rPr dirty="0" sz="1100" spc="1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Signature</a:t>
            </a:r>
            <a:r>
              <a:rPr dirty="0" sz="1100" spc="1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Processing"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준수하고,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detached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signature</a:t>
            </a:r>
            <a:r>
              <a:rPr dirty="0" sz="1100" spc="1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형식으로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생성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하여야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관련된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따라야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처리에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있어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모호한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상황을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줄이고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명확히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규정하기</a:t>
            </a:r>
            <a:r>
              <a:rPr dirty="0" sz="1100" spc="1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이용할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알고리듬,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선택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것만을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945728"/>
            <a:ext cx="662151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법적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효력을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공인인증기관에서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전자서명용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인증서(NPKI)만을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3467890"/>
            <a:ext cx="197074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3767790"/>
            <a:ext cx="6621379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그림은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Signature의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스키마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구조이다.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SignedInfo는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4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가져오기</a:t>
            </a:r>
            <a:r>
              <a:rPr dirty="0" sz="1100" spc="4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각종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알고리듬과</a:t>
            </a:r>
            <a:r>
              <a:rPr dirty="0" sz="1100" spc="4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4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해시(Digest)한</a:t>
            </a:r>
            <a:r>
              <a:rPr dirty="0" sz="1100" spc="4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4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들어가며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SignatureValue는</a:t>
            </a:r>
            <a:r>
              <a:rPr dirty="0" sz="1100" spc="7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7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전자서명한</a:t>
            </a:r>
            <a:r>
              <a:rPr dirty="0" sz="1100" spc="7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7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들어가고</a:t>
            </a:r>
            <a:r>
              <a:rPr dirty="0" sz="1100" spc="7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서명자의</a:t>
            </a:r>
            <a:r>
              <a:rPr dirty="0" sz="1100" spc="7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인증서는</a:t>
            </a:r>
            <a:r>
              <a:rPr dirty="0" sz="1100" spc="7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KeyInfo의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X509Data에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들어간다.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43302" y="9028117"/>
            <a:ext cx="22508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5-3]</a:t>
            </a:r>
            <a:r>
              <a:rPr dirty="0" sz="1000" spc="14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Signature의</a:t>
            </a:r>
            <a:r>
              <a:rPr dirty="0" sz="1000" spc="147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구성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64873"/>
            <a:ext cx="149435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52">
                <a:solidFill>
                  <a:srgbClr val="000000"/>
                </a:solidFill>
                <a:latin typeface="SKSQLF+MalgunGothicBold"/>
                <a:cs typeface="SKSQLF+MalgunGothicBold"/>
              </a:rPr>
              <a:t>XML</a:t>
            </a:r>
            <a:r>
              <a:rPr dirty="0" sz="1200" spc="30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정규화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418825"/>
            <a:ext cx="473797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거친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717203"/>
            <a:ext cx="6619190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가지고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있으며,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이유로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필요하다.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2240887"/>
            <a:ext cx="521816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논리적으로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물리적으로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표현이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가능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2539265"/>
            <a:ext cx="6297183" cy="6582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논리적으로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항상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같음을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보장할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없음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논리적으로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물리적인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변환하는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139065"/>
            <a:ext cx="6621000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정규화의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방법은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정보통신단체표준인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TTAS.IF-RFC3076(제정일:</a:t>
            </a:r>
            <a:r>
              <a:rPr dirty="0" sz="1100" spc="2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2004년</a:t>
            </a:r>
            <a:r>
              <a:rPr dirty="0" sz="1100" spc="2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12월</a:t>
            </a:r>
            <a:r>
              <a:rPr dirty="0" sz="1100" spc="2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23일,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[정규화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버전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1.0(Canonical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version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1.0]")을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이용하도록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3661227"/>
            <a:ext cx="293727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요약하면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3961127"/>
            <a:ext cx="251863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UTF-8로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인코딩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06354" y="4204701"/>
            <a:ext cx="5767946" cy="6019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행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종료는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구문분석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(parsing)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입력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#xA로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  <a:p>
            <a:pPr marL="0" marR="0">
              <a:lnSpc>
                <a:spcPts val="1149"/>
              </a:lnSpc>
              <a:spcBef>
                <a:spcPts val="81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값들은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처리기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(validating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processor)에서와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4691848"/>
            <a:ext cx="6477603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(character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references)와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파싱된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(parsed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entity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references)는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16552" y="4859305"/>
            <a:ext cx="81099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대치된다.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06354" y="5102879"/>
            <a:ext cx="328410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CDATA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구역은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콘텐트로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대치된다.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6354" y="5346453"/>
            <a:ext cx="4818551" cy="6019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선언과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DTD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(document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type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declaration)는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제거된다.</a:t>
            </a:r>
          </a:p>
          <a:p>
            <a:pPr marL="0" marR="0">
              <a:lnSpc>
                <a:spcPts val="1149"/>
              </a:lnSpc>
              <a:spcBef>
                <a:spcPts val="81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요소는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시작/종료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태그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쌍으로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변환된다.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6354" y="5833601"/>
            <a:ext cx="647585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요소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(document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element)밖의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공백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(whitespace)와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시작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태그와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종료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태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416552" y="6001058"/>
            <a:ext cx="261497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사이의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정규화된다.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206354" y="6244632"/>
            <a:ext cx="647588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7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콘텐트</a:t>
            </a:r>
            <a:r>
              <a:rPr dirty="0" sz="1100" spc="7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안의</a:t>
            </a:r>
            <a:r>
              <a:rPr dirty="0" sz="1100" spc="7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7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공백</a:t>
            </a:r>
            <a:r>
              <a:rPr dirty="0" sz="1100" spc="7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문자는</a:t>
            </a:r>
            <a:r>
              <a:rPr dirty="0" sz="1100" spc="7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보존된다(행</a:t>
            </a:r>
            <a:r>
              <a:rPr dirty="0" sz="1100" spc="7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종료</a:t>
            </a:r>
            <a:r>
              <a:rPr dirty="0" sz="1100" spc="7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7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(line</a:t>
            </a:r>
            <a:r>
              <a:rPr dirty="0" sz="1100" spc="7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feed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416552" y="6412089"/>
            <a:ext cx="376412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normalization)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동안에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제거되는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문자들은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제외함).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206354" y="6655662"/>
            <a:ext cx="4942918" cy="10891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인용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부호(";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double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quote)로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설정된다.</a:t>
            </a:r>
          </a:p>
          <a:p>
            <a:pPr marL="0" marR="0">
              <a:lnSpc>
                <a:spcPts val="1149"/>
              </a:lnSpc>
              <a:spcBef>
                <a:spcPts val="81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콘텐트의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특수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문자들은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대치된다.</a:t>
            </a:r>
          </a:p>
          <a:p>
            <a:pPr marL="0" marR="0">
              <a:lnSpc>
                <a:spcPts val="1149"/>
              </a:lnSpc>
              <a:spcBef>
                <a:spcPts val="76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잉여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(superfluous)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선언은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요소에서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제거된다.</a:t>
            </a:r>
          </a:p>
          <a:p>
            <a:pPr marL="0" marR="0">
              <a:lnSpc>
                <a:spcPts val="1149"/>
              </a:lnSpc>
              <a:spcBef>
                <a:spcPts val="76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(default)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속성들이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요소에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추가된다.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206354" y="7629958"/>
            <a:ext cx="4781766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요소의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선언과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속성들을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순서로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정렬한다.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8091503"/>
            <a:ext cx="1265881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알고리듬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79930" y="8345455"/>
            <a:ext cx="6623566" cy="1354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8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8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주요</a:t>
            </a:r>
            <a:r>
              <a:rPr dirty="0" sz="1100" spc="8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8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8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  <a:r>
              <a:rPr dirty="0" sz="1100" spc="8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8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“XML-Signature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Processing“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(RFC3275)의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부분(6.0</a:t>
            </a:r>
            <a:r>
              <a:rPr dirty="0" sz="1100" spc="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Algorithms)을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기본적으로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따른다.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국내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고유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지원하기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TTAS.IF-RFC3075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”확장성</a:t>
            </a:r>
          </a:p>
          <a:p>
            <a:pPr marL="0" marR="0">
              <a:lnSpc>
                <a:spcPts val="1103"/>
              </a:lnSpc>
              <a:spcBef>
                <a:spcPts val="824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생성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언어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구문과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(XML-Signature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Processing)“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(한국정보통신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기술협회,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2004년)에서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이용한다.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41386" y="2009482"/>
            <a:ext cx="5768542" cy="25957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41386" y="3303460"/>
            <a:ext cx="5768542" cy="483361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114971" y="5267274"/>
            <a:ext cx="5767018" cy="483361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114971" y="5962980"/>
            <a:ext cx="5767018" cy="1345006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114971" y="8992425"/>
            <a:ext cx="5767018" cy="427037"/>
          </a:xfrm>
          <a:prstGeom prst="rect">
            <a:avLst/>
          </a:prstGeom>
          <a:blipFill>
            <a:blip cstate="print" r:embed="rId9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149372"/>
            <a:ext cx="6621520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다음은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Batang"/>
                <a:cs typeface="Batang"/>
              </a:rPr>
              <a:t>전자(세금)계산서에서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이용하는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목록이다.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외의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제한함으로써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모호성을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없애도록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1671533"/>
            <a:ext cx="1862018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NameSpace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2077130"/>
            <a:ext cx="3997541" cy="7151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8145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&lt;...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http://www.w3.org/2000/09/xmldsig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#"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...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&gt;</a:t>
            </a:r>
          </a:p>
          <a:p>
            <a:pPr marL="0" marR="0">
              <a:lnSpc>
                <a:spcPts val="1149"/>
              </a:lnSpc>
              <a:spcBef>
                <a:spcPts val="1897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(Digest)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2743258"/>
            <a:ext cx="6621000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2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축약하는</a:t>
            </a:r>
            <a:r>
              <a:rPr dirty="0" sz="1100" spc="2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2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기존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공인인증서를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SHA1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알고리듬을,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공인인증서를</a:t>
            </a:r>
            <a:r>
              <a:rPr dirty="0" sz="1100" spc="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SHA256을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이용해야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314499" y="3372638"/>
            <a:ext cx="5600129" cy="542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&lt;ds:DigestMethod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http://www.w3.org/2000/09/xmldsig#sha1"/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&gt;</a:t>
            </a:r>
          </a:p>
          <a:p>
            <a:pPr marL="0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&lt;ds:DigestMethod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http://www.w3.org/2001/04/xmlenc#sha256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206354" y="3961127"/>
            <a:ext cx="1735780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전자서명(Signature)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4261027"/>
            <a:ext cx="6621393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서명자에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본인확인,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데이터의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무결성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부인방지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기능을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3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3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3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기존</a:t>
            </a:r>
            <a:r>
              <a:rPr dirty="0" sz="1100" spc="3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공인인증서를</a:t>
            </a:r>
            <a:r>
              <a:rPr dirty="0" sz="1100" spc="3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3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RSAwithSHA1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알고리듬을,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신규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공인인증서를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사용하는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RSAwithSHA256을</a:t>
            </a:r>
            <a:r>
              <a:rPr dirty="0" sz="1100" spc="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88076" y="5337974"/>
            <a:ext cx="55773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&lt;ds:SignatureMethod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http://www.w3.org/2000/09/xmldsig#rsa-sha1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88076" y="5557191"/>
            <a:ext cx="64462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&lt;ds:SignatureMethod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http://www.w3.org/2001/04/xmldsig-more#rsa-sha256"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88076" y="6016109"/>
            <a:ext cx="103429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188076" y="6224670"/>
            <a:ext cx="6456983" cy="12628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2011년</a:t>
            </a:r>
            <a:r>
              <a:rPr dirty="0" sz="1100" spc="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12월</a:t>
            </a:r>
            <a:r>
              <a:rPr dirty="0" sz="1100" spc="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까지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갱신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발급되는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기존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공인인증서는</a:t>
            </a:r>
            <a:r>
              <a:rPr dirty="0" sz="1100" spc="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SHA1으로</a:t>
            </a:r>
            <a:r>
              <a:rPr dirty="0" sz="1100" spc="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된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형태의</a:t>
            </a:r>
          </a:p>
          <a:p>
            <a:pPr marL="0" marR="0">
              <a:lnSpc>
                <a:spcPts val="1149"/>
              </a:lnSpc>
              <a:spcBef>
                <a:spcPts val="327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공인인증서이고,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2012년</a:t>
            </a:r>
            <a:r>
              <a:rPr dirty="0" sz="1100" spc="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1월</a:t>
            </a:r>
            <a:r>
              <a:rPr dirty="0" sz="1100" spc="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갱신</a:t>
            </a:r>
            <a:r>
              <a:rPr dirty="0" sz="1100" spc="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발급되는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신규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QCOLLM+MalgunGothic"/>
                <a:cs typeface="QCOLLM+MalgunGothic"/>
              </a:rPr>
              <a:t>공인인증서는</a:t>
            </a:r>
            <a:r>
              <a:rPr dirty="0" sz="1100" spc="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SHA256으로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전자</a:t>
            </a:r>
          </a:p>
          <a:p>
            <a:pPr marL="0" marR="0">
              <a:lnSpc>
                <a:spcPts val="1149"/>
              </a:lnSpc>
              <a:spcBef>
                <a:spcPts val="277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된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형태의</a:t>
            </a:r>
            <a:r>
              <a:rPr dirty="0" sz="1100" spc="8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공인인증서이기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QCOLLM+MalgunGothic"/>
                <a:cs typeface="QCOLLM+MalgunGothic"/>
              </a:rPr>
              <a:t>때문에,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2012년</a:t>
            </a:r>
            <a:r>
              <a:rPr dirty="0" sz="1100" spc="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1년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간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두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종류의</a:t>
            </a:r>
            <a:r>
              <a:rPr dirty="0" sz="1100" spc="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공인인증서가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혼용되는</a:t>
            </a:r>
          </a:p>
          <a:p>
            <a:pPr marL="0" marR="0">
              <a:lnSpc>
                <a:spcPts val="1149"/>
              </a:lnSpc>
              <a:spcBef>
                <a:spcPts val="28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것에</a:t>
            </a:r>
            <a:r>
              <a:rPr dirty="0" sz="11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주의하여야</a:t>
            </a:r>
            <a:r>
              <a:rPr dirty="0" sz="11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하며,</a:t>
            </a:r>
            <a:r>
              <a:rPr dirty="0" sz="1100" spc="6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2013년</a:t>
            </a:r>
            <a:r>
              <a:rPr dirty="0" sz="11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이후는</a:t>
            </a:r>
            <a:r>
              <a:rPr dirty="0" sz="11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신규</a:t>
            </a:r>
            <a:r>
              <a:rPr dirty="0" sz="11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공인인증서만</a:t>
            </a:r>
            <a:r>
              <a:rPr dirty="0" sz="11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이용</a:t>
            </a:r>
            <a:r>
              <a:rPr dirty="0" sz="11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할</a:t>
            </a:r>
            <a:r>
              <a:rPr dirty="0" sz="11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있으므로</a:t>
            </a:r>
            <a:r>
              <a:rPr dirty="0" sz="11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2013년</a:t>
            </a:r>
          </a:p>
          <a:p>
            <a:pPr marL="0" marR="0">
              <a:lnSpc>
                <a:spcPts val="1149"/>
              </a:lnSpc>
              <a:spcBef>
                <a:spcPts val="327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이후에는</a:t>
            </a:r>
            <a:r>
              <a:rPr dirty="0" sz="11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SHA256</a:t>
            </a:r>
            <a:r>
              <a:rPr dirty="0" sz="1100" spc="1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해시</a:t>
            </a:r>
            <a:r>
              <a:rPr dirty="0" sz="11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알고리듬과,</a:t>
            </a:r>
            <a:r>
              <a:rPr dirty="0" sz="11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RSAwithSHA256</a:t>
            </a:r>
            <a:r>
              <a:rPr dirty="0" sz="11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100" spc="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알고리듬만을</a:t>
            </a:r>
            <a:r>
              <a:rPr dirty="0" sz="1100" spc="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이용하여야</a:t>
            </a:r>
          </a:p>
          <a:p>
            <a:pPr marL="0" marR="0">
              <a:lnSpc>
                <a:spcPts val="1149"/>
              </a:lnSpc>
              <a:spcBef>
                <a:spcPts val="277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206354" y="7482291"/>
            <a:ext cx="209273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정규화(Canonicalization)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079930" y="7782191"/>
            <a:ext cx="6622991" cy="12256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논리적으로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물리적으로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여러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표현이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가능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방식한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XML의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특성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인해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문서에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값이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다르게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나올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현상을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방지하기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거쳐야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정규화는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주석없는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XML(Canonical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XML,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omits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comments)을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사용하도록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정규화는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국내규격인</a:t>
            </a:r>
            <a:r>
              <a:rPr dirty="0" sz="1100" spc="2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TTAS.IF-RFC3076을</a:t>
            </a:r>
          </a:p>
          <a:p>
            <a:pPr marL="0" marR="0">
              <a:lnSpc>
                <a:spcPts val="995"/>
              </a:lnSpc>
              <a:spcBef>
                <a:spcPts val="68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준수하여야</a:t>
            </a:r>
            <a:r>
              <a:rPr dirty="0" sz="10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188076" y="9143815"/>
            <a:ext cx="64463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&lt;ds:CanonicalizationMethod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http://www.w3.org/TR/2001/REC-xml-c14n-20010315"/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49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2432519" y="2562085"/>
            <a:ext cx="3639133" cy="1905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2977680"/>
            <a:ext cx="5767018" cy="1102956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114971" y="6332905"/>
            <a:ext cx="5767018" cy="990307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114971" y="7535557"/>
            <a:ext cx="5767018" cy="1783436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1149372"/>
            <a:ext cx="150984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변환(Transform)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449272"/>
            <a:ext cx="6621352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데이터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중에서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가공하고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선택하는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거치는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다양한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변환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존재하나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중에서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2가지만을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이용하도록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1971434"/>
            <a:ext cx="6972493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첫째는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상기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설명한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정규화(Canonicalization)와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선택하는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XPath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필터링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(XPath</a:t>
            </a:r>
            <a:r>
              <a:rPr dirty="0" sz="1100" spc="6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Filtering)이다.</a:t>
            </a:r>
            <a:r>
              <a:rPr dirty="0" sz="1100" spc="7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6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7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detached</a:t>
            </a:r>
            <a:r>
              <a:rPr dirty="0" sz="1100" spc="6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signature를</a:t>
            </a:r>
            <a:r>
              <a:rPr dirty="0" sz="1100" spc="6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이용하므로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Enveloped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Signature(</a:t>
            </a:r>
            <a:r>
              <a:rPr dirty="0" sz="1100" spc="-40">
                <a:solidFill>
                  <a:srgbClr val="0000ff"/>
                </a:solidFill>
                <a:latin typeface="Batang"/>
                <a:cs typeface="Batang"/>
              </a:rPr>
              <a:t>http://www.w3.org/2000/09/xmldsig#enveloped-signature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)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6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사용해서는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안된다.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88076" y="3028590"/>
            <a:ext cx="5792708" cy="12005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http://www.w3.org/TR/2001/REC-xml-c14n-20010315"/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&gt;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http://www.w3.org/TR/1999/REC-xpath-19991116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"&gt;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&lt;ds:XPath&gt;not(self::*[name()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'TaxInvoice']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ancestor-or-self::*[name()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</a:p>
          <a:p>
            <a:pPr marL="0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'ExchangedDocument']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ancestor-or-self::ds:Signature)&lt;/ds:XPath&gt;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474432"/>
            <a:ext cx="180595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전자서명의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대상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4726862"/>
            <a:ext cx="146769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5026762"/>
            <a:ext cx="6622184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생성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부분은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기본정보(TaxInvoiceDocument),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계산서</a:t>
            </a:r>
            <a:r>
              <a:rPr dirty="0" sz="1100" spc="5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정보(TaxInvoiceTradeSettlement)</a:t>
            </a:r>
            <a:r>
              <a:rPr dirty="0" sz="1100" spc="4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5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상품정보(TaxInvoiceTradeLineItem)이며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변환(Transform)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XPath로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정의되어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있어야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5772707"/>
            <a:ext cx="662123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하나의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대상에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대해서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다양한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XPath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표현이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존재할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있지만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모듈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상호운용성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보장을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위하여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나타난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XPath만을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88076" y="6437101"/>
            <a:ext cx="5276153" cy="9798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</a:t>
            </a:r>
            <a:r>
              <a:rPr dirty="0" sz="1000">
                <a:solidFill>
                  <a:srgbClr val="0000ff"/>
                </a:solidFill>
                <a:latin typeface="QCOLLM+MalgunGothic"/>
                <a:cs typeface="QCOLLM+MalgunGothic"/>
              </a:rPr>
              <a:t>http://www.w3.org/TR/1999/REC-xpath-19991116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"&gt;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&lt;ds:XPath&gt;not(self::*[name()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'TaxInvoice']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ancestor-or-self::*[name()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'ExchangedDocument']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ancestor-or-self::ds:Signature)&lt;/ds:XPath&gt;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88076" y="7588683"/>
            <a:ext cx="103429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88076" y="7826995"/>
            <a:ext cx="6398772" cy="16405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XPath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표현식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default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가지는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null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prefix를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XPath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표현하고자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할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때,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XPath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모호성으로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인해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해석의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차이가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발생하여</a:t>
            </a:r>
          </a:p>
          <a:p>
            <a:pPr marL="0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"not(self:::TaxInvoice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ancestor-or-self:::ExchangedDocument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ancestor-or-self::ds:Signature)"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표현식의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일부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모듈을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제외한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대다수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모듈에서는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불가능한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것으로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확인되었음.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따라서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모듈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상호운용성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보장을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위하여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XPath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논란의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소지가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없는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"not(self::*[name()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'TaxInvoice']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ancestor-or-self::*[name()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</a:p>
          <a:p>
            <a:pPr marL="0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'ExchangedDocument']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ancestor-or-self::ds:Signature)"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표현식만을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사용해야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함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2159876" y="2912224"/>
            <a:ext cx="3739667" cy="3455961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3207272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5.2.5.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수행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검증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정보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추가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18825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최종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&lt;SignedInfo&gt;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노드에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알고리듬에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수행한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결과값을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&lt;SignatureValue&gt;에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Base64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인코딩하여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저장하도록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940987"/>
            <a:ext cx="6622043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수신자측인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검증하기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전자서명자의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인증서가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필요하며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이에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정보는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W3C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“XML-Signature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1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and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Processing“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(RFC3275)에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KeyInfo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구조체(”그림5-4,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KeyInfo의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구조“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X509Data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내의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X509Certificate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부분에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넣어주어야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259593" y="6462981"/>
            <a:ext cx="17533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5-4]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KeyInfo의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7045380"/>
            <a:ext cx="6622752" cy="1243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X509Data(“그림</a:t>
            </a:r>
            <a:r>
              <a:rPr dirty="0" sz="1100" spc="9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5-5,</a:t>
            </a:r>
            <a:r>
              <a:rPr dirty="0" sz="1100" spc="9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X509Data의</a:t>
            </a:r>
            <a:r>
              <a:rPr dirty="0" sz="1100" spc="9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구조”</a:t>
            </a:r>
            <a:r>
              <a:rPr dirty="0" sz="1100" spc="9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참조)는</a:t>
            </a:r>
            <a:r>
              <a:rPr dirty="0" sz="1100" spc="9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X509Certificate외에</a:t>
            </a:r>
            <a:r>
              <a:rPr dirty="0" sz="1100" spc="9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IssuerSerial,</a:t>
            </a:r>
            <a:r>
              <a:rPr dirty="0" sz="1100" spc="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X509SubjectName</a:t>
            </a:r>
            <a:r>
              <a:rPr dirty="0" sz="1100" spc="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등이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있으며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부분에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넣어주는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것은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상관없다.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5-5]의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다른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부분,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예를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들어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KeyValue</a:t>
            </a:r>
            <a:r>
              <a:rPr dirty="0" sz="1100" spc="1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등에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넣어주는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것은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관계없으나,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국세청에서는</a:t>
            </a:r>
            <a:r>
              <a:rPr dirty="0" sz="1100" spc="2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X509Data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내의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X509Certificate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내에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포함된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8238892"/>
            <a:ext cx="6621520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최상위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인증기관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인증서로부터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인증기관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인증서,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0">
                <a:solidFill>
                  <a:srgbClr val="000000"/>
                </a:solidFill>
                <a:latin typeface="Batang"/>
                <a:cs typeface="Batang"/>
              </a:rPr>
              <a:t>사용자(사업자)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인증서까지의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체인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구성을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가지고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있으며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위해서는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하지만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최상위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인증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기관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인증서는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관리할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것이므로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X509Certificate에는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서명자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인증서1개만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447025" y="1150887"/>
            <a:ext cx="5156225" cy="212087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334300" y="5051107"/>
            <a:ext cx="5380126" cy="4238433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98666" y="3375683"/>
            <a:ext cx="189353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5-5]</a:t>
            </a:r>
            <a:r>
              <a:rPr dirty="0" sz="1000" spc="14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X509Data의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675205"/>
            <a:ext cx="2068699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5.2.6.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52">
                <a:solidFill>
                  <a:srgbClr val="000000"/>
                </a:solidFill>
                <a:latin typeface="SKSQLF+MalgunGothicBold"/>
                <a:cs typeface="SKSQLF+MalgunGothicBold"/>
              </a:rPr>
              <a:t>XML</a:t>
            </a:r>
            <a:r>
              <a:rPr dirty="0" sz="1200" spc="30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전자서명의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예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3927636"/>
            <a:ext cx="387090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5-6]은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예이다.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4227536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예를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보여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주기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표현이므로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Name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Space,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값,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등은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값과는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4749697"/>
            <a:ext cx="398826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Signature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노드에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저장이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63103" y="9436104"/>
            <a:ext cx="205994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5-6]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64873"/>
            <a:ext cx="180595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5.2.7.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전자서명의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검증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540613"/>
            <a:ext cx="662137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전자서명의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기준과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동일하게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문서이며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필요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수행한다.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2062774"/>
            <a:ext cx="662137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검증은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발급한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인증체계의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따르도록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별도로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5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78196"/>
            <a:ext cx="1163849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5.3.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암호화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499787"/>
            <a:ext cx="96124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753739"/>
            <a:ext cx="6621141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2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전송되는</a:t>
            </a:r>
            <a:r>
              <a:rPr dirty="0" sz="1100" spc="2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8">
                <a:solidFill>
                  <a:srgbClr val="000000"/>
                </a:solidFill>
                <a:latin typeface="Batang"/>
                <a:cs typeface="Batang"/>
              </a:rPr>
              <a:t>전자(세금)계산서는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기밀성을</a:t>
            </a:r>
            <a:r>
              <a:rPr dirty="0" sz="1100" spc="2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0">
                <a:solidFill>
                  <a:srgbClr val="000000"/>
                </a:solidFill>
                <a:latin typeface="Batang"/>
                <a:cs typeface="Batang"/>
              </a:rPr>
              <a:t>확보하여야</a:t>
            </a:r>
            <a:r>
              <a:rPr dirty="0" sz="1100" spc="2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2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위해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준수해야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2275901"/>
            <a:ext cx="6621489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암호문은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국내외에서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각종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표준으로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</a:t>
            </a:r>
            <a:r>
              <a:rPr dirty="0" sz="1100" spc="2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“CMS(Cryptographic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8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Syntax)”에서</a:t>
            </a:r>
            <a:r>
              <a:rPr dirty="0" sz="1100" spc="82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제시하는</a:t>
            </a:r>
            <a:r>
              <a:rPr dirty="0" sz="1100" spc="8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ContentInfo</a:t>
            </a:r>
            <a:r>
              <a:rPr dirty="0" sz="1100" spc="8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구조체로</a:t>
            </a:r>
            <a:r>
              <a:rPr dirty="0" sz="1100" spc="8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표현된</a:t>
            </a:r>
            <a:r>
              <a:rPr dirty="0" sz="1100" spc="8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Enveloped-Data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Type을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3021845"/>
            <a:ext cx="148535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CMS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321746"/>
            <a:ext cx="6622991" cy="1465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IETF는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TCP/IP와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인터넷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운영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프로토콜의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정의하는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주체이다.</a:t>
            </a:r>
            <a:r>
              <a:rPr dirty="0" sz="1100" spc="8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IAB(Internet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Architecture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Board,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인터넷의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기술적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진화에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Internet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Society의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감독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51">
                <a:solidFill>
                  <a:srgbClr val="000000"/>
                </a:solidFill>
                <a:latin typeface="Batang"/>
                <a:cs typeface="Batang"/>
              </a:rPr>
              <a:t>기구)의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감독을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받으며,</a:t>
            </a:r>
            <a:r>
              <a:rPr dirty="0" sz="1100" spc="5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IETF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구성원들은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Internet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Society의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개인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조직의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구성원들로부터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선발된다.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IETF에서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제작된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표준들은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RFC의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형태로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나타내어지며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국내외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많은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PKI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Batang"/>
                <a:cs typeface="Batang"/>
              </a:rPr>
              <a:t>솔루션(각종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인증시스템,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타임스탬프,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공인전자문서보관소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규격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등)은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표준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만들어진다.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737518"/>
            <a:ext cx="6623109" cy="11869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CMS(Cryptographic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Syntax)는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최초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RSA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사에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작성한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“PKCS#7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v1.5”를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근간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만들어졌으며,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IETF에서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규격화한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표준으로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작성한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RFC2630이다.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최초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PKCS#7에는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transfer(암호화에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이용된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대칭키를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RSA를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상대방에게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전달)</a:t>
            </a:r>
            <a:r>
              <a:rPr dirty="0" sz="1100" spc="1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방식만이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있었으나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RFC2630의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CMS에서는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agreement(DH</a:t>
            </a:r>
            <a:r>
              <a:rPr dirty="0" sz="1100" spc="1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키를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방식)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추가되었다.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5861003"/>
            <a:ext cx="6623208" cy="7682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후에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알고리듬부분을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별도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분리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다양한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키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관리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기법을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적용한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RFC3369가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2002년도에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제정되었으며,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RFC3369의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내용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문제가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부분이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많이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보고되었고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최종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수정한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버전이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3852이다.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06354" y="6565844"/>
            <a:ext cx="1397626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6865745"/>
            <a:ext cx="6622991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암호문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생성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3">
                <a:solidFill>
                  <a:srgbClr val="000000"/>
                </a:solidFill>
                <a:latin typeface="Batang"/>
                <a:cs typeface="Batang"/>
              </a:rPr>
              <a:t>Content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2">
                <a:solidFill>
                  <a:srgbClr val="000000"/>
                </a:solidFill>
                <a:latin typeface="Batang"/>
                <a:cs typeface="Batang"/>
              </a:rPr>
              <a:t>Encryption(실제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2">
                <a:solidFill>
                  <a:srgbClr val="000000"/>
                </a:solidFill>
                <a:latin typeface="Batang"/>
                <a:cs typeface="Batang"/>
              </a:rPr>
              <a:t>전송되는</a:t>
            </a:r>
            <a:r>
              <a:rPr dirty="0" sz="1100" spc="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7">
                <a:solidFill>
                  <a:srgbClr val="000000"/>
                </a:solidFill>
                <a:latin typeface="Batang"/>
                <a:cs typeface="Batang"/>
              </a:rPr>
              <a:t>전자(세금)계산서패키지,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지침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Batang"/>
                <a:cs typeface="Batang"/>
              </a:rPr>
              <a:t>5.3.2절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9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9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9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알고리듬에</a:t>
            </a:r>
            <a:r>
              <a:rPr dirty="0" sz="1100" spc="9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해당하는</a:t>
            </a:r>
            <a:r>
              <a:rPr dirty="0" sz="1100" spc="9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파라미터</a:t>
            </a:r>
            <a:r>
              <a:rPr dirty="0" sz="1100" spc="9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등은</a:t>
            </a:r>
            <a:r>
              <a:rPr dirty="0" sz="1100" spc="9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</a:t>
            </a:r>
            <a:r>
              <a:rPr dirty="0" sz="1100" spc="9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9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3370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“Cryptographic</a:t>
            </a:r>
            <a:r>
              <a:rPr dirty="0" sz="1100" spc="2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2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Syntax(CMS)</a:t>
            </a:r>
            <a:r>
              <a:rPr dirty="0" sz="1100" spc="2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Algorithm”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IETF</a:t>
            </a:r>
            <a:r>
              <a:rPr dirty="0" sz="1100" spc="2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2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4010</a:t>
            </a:r>
            <a:r>
              <a:rPr dirty="0" sz="1100" spc="2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“Use</a:t>
            </a:r>
            <a:r>
              <a:rPr dirty="0" sz="1100" spc="2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of</a:t>
            </a:r>
            <a:r>
              <a:rPr dirty="0" sz="1100" spc="2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the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SEED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Encryption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Algorithm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in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Cryptographic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1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Syntax(CMS)”을</a:t>
            </a:r>
            <a:r>
              <a:rPr dirty="0" sz="1100" spc="1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따른다.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8053445"/>
            <a:ext cx="2068699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암호화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대상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데이터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8305875"/>
            <a:ext cx="6623061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암호화하는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대상은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전자서명된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8">
                <a:solidFill>
                  <a:srgbClr val="000000"/>
                </a:solidFill>
                <a:latin typeface="Batang"/>
                <a:cs typeface="Batang"/>
              </a:rPr>
              <a:t>전자(세금)계산서인</a:t>
            </a:r>
            <a:r>
              <a:rPr dirty="0" sz="1100" spc="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4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형태의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데이터이며,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단일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복수의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있도록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1개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이상의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포함하여야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8829558"/>
            <a:ext cx="6682296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생성한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서명자가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공급사업자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본인인지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확인을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있어야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정보(R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value)가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전송되어야</a:t>
            </a:r>
            <a:r>
              <a:rPr dirty="0" sz="1100" spc="1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3">
                <a:solidFill>
                  <a:srgbClr val="000000"/>
                </a:solidFill>
                <a:latin typeface="Batang"/>
                <a:cs typeface="Batang"/>
              </a:rPr>
              <a:t>검증정보는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7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93">
                <a:solidFill>
                  <a:srgbClr val="000000"/>
                </a:solidFill>
                <a:latin typeface="Batang"/>
                <a:cs typeface="Batang"/>
              </a:rPr>
              <a:t>(세금)계산서마다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9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0">
                <a:solidFill>
                  <a:srgbClr val="000000"/>
                </a:solidFill>
                <a:latin typeface="Batang"/>
                <a:cs typeface="Batang"/>
              </a:rPr>
              <a:t>검증정보가</a:t>
            </a:r>
            <a:r>
              <a:rPr dirty="0" sz="1100" spc="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4">
                <a:solidFill>
                  <a:srgbClr val="000000"/>
                </a:solidFill>
                <a:latin typeface="Batang"/>
                <a:cs typeface="Batang"/>
              </a:rPr>
              <a:t>세트로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2">
                <a:solidFill>
                  <a:srgbClr val="000000"/>
                </a:solidFill>
                <a:latin typeface="Batang"/>
                <a:cs typeface="Batang"/>
              </a:rPr>
              <a:t>구성되고</a:t>
            </a:r>
            <a:r>
              <a:rPr dirty="0" sz="1100" spc="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넣을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-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최대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7">
                <a:solidFill>
                  <a:srgbClr val="000000"/>
                </a:solidFill>
                <a:latin typeface="Batang"/>
                <a:cs typeface="Batang"/>
              </a:rPr>
              <a:t>세트의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4">
                <a:solidFill>
                  <a:srgbClr val="000000"/>
                </a:solidFill>
                <a:latin typeface="Batang"/>
                <a:cs typeface="Batang"/>
              </a:rPr>
              <a:t>개수는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0">
                <a:solidFill>
                  <a:srgbClr val="000000"/>
                </a:solidFill>
                <a:latin typeface="Batang"/>
                <a:cs typeface="Batang"/>
              </a:rPr>
              <a:t>100개이다.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1709584"/>
            <a:ext cx="5767018" cy="208333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5737682"/>
            <a:ext cx="5695429" cy="1340433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149372"/>
            <a:ext cx="662123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다음은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데이터의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  <a:r>
              <a:rPr dirty="0" sz="1100" spc="20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방법이다.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ASN.1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Basic</a:t>
            </a:r>
            <a:r>
              <a:rPr dirty="0" sz="1100" spc="2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Encoding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Rules(BER)을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따르며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Distinguished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Encoding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Rules(DER)를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준수하도록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88076" y="1810721"/>
            <a:ext cx="2386254" cy="4866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TaxInvoicePackage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SEQUENCE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  <a:p>
            <a:pPr marL="507217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count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InvoiceCount,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695293" y="2141068"/>
            <a:ext cx="19553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taxInvoiceSet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TaxInvoiceSet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88076" y="2305480"/>
            <a:ext cx="17475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InvoiceCount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INTEGER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88076" y="2469893"/>
            <a:ext cx="36665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TaxInvoiceSet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SET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SIZE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(1..100)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TaxInvoiceData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88076" y="2686064"/>
            <a:ext cx="2149781" cy="5383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TaxIvnoiceData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SEQUENCE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  <a:p>
            <a:pPr marL="507217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rvalue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SignerRvalue,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695293" y="3116886"/>
            <a:ext cx="15384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88076" y="3333057"/>
            <a:ext cx="2174223" cy="5383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OCTET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</a:p>
          <a:p>
            <a:pPr marL="0" marR="0">
              <a:lnSpc>
                <a:spcPts val="1036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SignerRvalue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OCTET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206354" y="3883488"/>
            <a:ext cx="3415479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count에는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TaxInvoice의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개수를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넣어준다.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06354" y="4107271"/>
            <a:ext cx="4452456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taxInvoice는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개별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데이터이다.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6354" y="4405649"/>
            <a:ext cx="6477680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rvalue는</a:t>
            </a:r>
            <a:r>
              <a:rPr dirty="0" sz="1100" spc="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해당하는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taxInvoice</a:t>
            </a:r>
            <a:r>
              <a:rPr dirty="0" sz="1100" spc="7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서명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검증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본인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확인을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vID</a:t>
            </a:r>
            <a:r>
              <a:rPr dirty="0" sz="1100" spc="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검증용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값이다.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(지침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416552" y="4629432"/>
            <a:ext cx="106813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5.1.3절</a:t>
            </a:r>
            <a:r>
              <a:rPr dirty="0" sz="1100" spc="1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930" y="5147305"/>
            <a:ext cx="229641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EnvelopedData의</a:t>
            </a:r>
            <a:r>
              <a:rPr dirty="0" sz="1200" spc="3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구성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206354" y="5401257"/>
            <a:ext cx="367122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구성이다.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88076" y="5829689"/>
            <a:ext cx="21480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EnvelopedData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SEQUENCE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695293" y="6032160"/>
            <a:ext cx="13694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</a:t>
            </a:r>
            <a:r>
              <a:rPr dirty="0" sz="10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CMSversion,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695293" y="6234631"/>
            <a:ext cx="3614020" cy="5261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originatorInfo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[0]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IMPLICIT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OriginatorInfo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OPTIONAL,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recipientInfos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RecipientInfos,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695293" y="6641094"/>
            <a:ext cx="4456705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encryptedContentInfo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EncryptedContentInfo,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unprotectedAttrs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IMPLICIT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UnprotectedAttributes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OPTIONAL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206354" y="7252418"/>
            <a:ext cx="506553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version은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syntax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version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number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따른다.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206354" y="7511215"/>
            <a:ext cx="647611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originatorInfo는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</a:t>
            </a:r>
            <a:r>
              <a:rPr dirty="0" sz="1100" spc="1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management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이용하지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않고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CRL을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필요가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416552" y="7692373"/>
            <a:ext cx="424018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없으므로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사용하지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않는다.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(RFC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정의되어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있음)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206354" y="7949648"/>
            <a:ext cx="6475852" cy="7134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현재</a:t>
            </a:r>
            <a:r>
              <a:rPr dirty="0" sz="1100" spc="4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이용할</a:t>
            </a:r>
            <a:r>
              <a:rPr dirty="0" sz="1100" spc="4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4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4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암호용</a:t>
            </a:r>
            <a:r>
              <a:rPr dirty="0" sz="1100" spc="4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4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알고리듬이</a:t>
            </a:r>
            <a:r>
              <a:rPr dirty="0" sz="1100" spc="4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RSA이므로</a:t>
            </a:r>
            <a:r>
              <a:rPr dirty="0" sz="1100" spc="4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RecipientInfos의</a:t>
            </a:r>
          </a:p>
          <a:p>
            <a:pPr marL="210198" marR="0">
              <a:lnSpc>
                <a:spcPts val="1103"/>
              </a:lnSpc>
              <a:spcBef>
                <a:spcPts val="385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KeyTransRecipientInfo를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수신자가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복호화할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키(content-encryption</a:t>
            </a:r>
          </a:p>
          <a:p>
            <a:pPr marL="210198" marR="0">
              <a:lnSpc>
                <a:spcPts val="1103"/>
              </a:lnSpc>
              <a:spcBef>
                <a:spcPts val="323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key)를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206354" y="8570762"/>
            <a:ext cx="6476083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encryptedContentInfo에는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내부에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Algorithm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Identifier의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416552" y="8753442"/>
            <a:ext cx="312996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TaxInvoicePackage를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넣어준다.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206354" y="9010716"/>
            <a:ext cx="6476069" cy="7134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unprotectedAttrs는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버전에서는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별도로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이용하지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않으므로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송신자측에서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관리의</a:t>
            </a:r>
          </a:p>
          <a:p>
            <a:pPr marL="210198" marR="0">
              <a:lnSpc>
                <a:spcPts val="1103"/>
              </a:lnSpc>
              <a:spcBef>
                <a:spcPts val="373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목적으로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넣어줄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있으나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수신자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측에서는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풀어보거나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이용할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필요는</a:t>
            </a:r>
          </a:p>
          <a:p>
            <a:pPr marL="210198" marR="0">
              <a:lnSpc>
                <a:spcPts val="1103"/>
              </a:lnSpc>
              <a:spcBef>
                <a:spcPts val="335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없다.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1942503"/>
            <a:ext cx="5695429" cy="93397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41386" y="4952149"/>
            <a:ext cx="5695440" cy="1445488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114971" y="8863037"/>
            <a:ext cx="5695429" cy="655384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164873"/>
            <a:ext cx="229641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EnvelopedData의</a:t>
            </a:r>
            <a:r>
              <a:rPr dirty="0" sz="1200" spc="3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생성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1418825"/>
            <a:ext cx="599741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부분에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설명이다.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1662399"/>
            <a:ext cx="246982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encryptedContentInfo의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88076" y="2034505"/>
            <a:ext cx="25982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EncryptedContentInfo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SEQUENCE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04896" y="2236975"/>
            <a:ext cx="17691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contentType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ContentType,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04896" y="2440968"/>
            <a:ext cx="4441572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contentEncryptionAlgorithm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ContentEncryptionAlgorithmIdentifier,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encryptedContent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[0]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IMPLICIT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EncryptedContent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OPTIONAL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60724" y="3052292"/>
            <a:ext cx="6183466" cy="5597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ContentType은</a:t>
            </a:r>
            <a:r>
              <a:rPr dirty="0" sz="1100" spc="4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id-data(암호화된</a:t>
            </a:r>
            <a:r>
              <a:rPr dirty="0" sz="1100" spc="4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데이터가</a:t>
            </a:r>
            <a:r>
              <a:rPr dirty="0" sz="1100" spc="4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4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정보인지를</a:t>
            </a:r>
            <a:r>
              <a:rPr dirty="0" sz="1100" spc="4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알려주는</a:t>
            </a:r>
            <a:r>
              <a:rPr dirty="0" sz="1100" spc="4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구분자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-OID-</a:t>
            </a:r>
            <a:r>
              <a:rPr dirty="0" sz="1100" spc="1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정보임)를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넣는다.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60724" y="3522695"/>
            <a:ext cx="6183466" cy="5582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contentEncryptionAlgorithm은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지침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5.3.6절에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암호화에</a:t>
            </a:r>
          </a:p>
          <a:p>
            <a:pPr marL="140132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넣는다.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60724" y="3991574"/>
            <a:ext cx="6183445" cy="7698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입력은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TaxInvoicePackage의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DER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인코딩된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</a:p>
          <a:p>
            <a:pPr marL="140132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contentEncryptionAlgorithm에</a:t>
            </a:r>
            <a:r>
              <a:rPr dirty="0" sz="1100" spc="6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6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6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방식으로</a:t>
            </a:r>
            <a:r>
              <a:rPr dirty="0" sz="1100" spc="6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6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OCTET</a:t>
            </a:r>
          </a:p>
          <a:p>
            <a:pPr marL="140132" marR="0">
              <a:lnSpc>
                <a:spcPts val="1103"/>
              </a:lnSpc>
              <a:spcBef>
                <a:spcPts val="50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STRING(Binary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값)이다.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6354" y="4672058"/>
            <a:ext cx="1821856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recepientInfo의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314499" y="4995449"/>
            <a:ext cx="3649897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RecipientInfos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SET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SIZE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(1..MAX)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RecipientInfo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RecipientInfo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CHOICE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632842" y="5401912"/>
            <a:ext cx="17708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ktri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KeyTransRecipientInfo,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632842" y="5604383"/>
            <a:ext cx="2079169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kari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KeyAgreeRecipientInfo,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kekri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KEKRecipientInfo,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632842" y="6010847"/>
            <a:ext cx="2115988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pwri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[3]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PasswordRecipientInfo,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ori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[4]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OtherRecipientInfo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460724" y="6573456"/>
            <a:ext cx="618308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수신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대상이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하나이므로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RecipientInfos는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RecipientInfo를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하나만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가진다.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460724" y="6847477"/>
            <a:ext cx="6183557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암호용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인증서가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RSA를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이용하므로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ktri(상대방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RSA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공개키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</a:p>
          <a:p>
            <a:pPr marL="140132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방식)만을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구성하도록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7563253"/>
            <a:ext cx="2464572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5.3.5.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메시지에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대한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OID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정의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206354" y="7815682"/>
            <a:ext cx="396900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Object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Identifier는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206354" y="8088181"/>
            <a:ext cx="187252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Type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079930" y="8359157"/>
            <a:ext cx="6621498" cy="5445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RFC3852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CMS에서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전달하는</a:t>
            </a:r>
            <a:r>
              <a:rPr dirty="0" sz="1100" spc="1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포맷은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ContentInfo라는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구조체이며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내부에</a:t>
            </a:r>
          </a:p>
          <a:p>
            <a:pPr marL="0" marR="0">
              <a:lnSpc>
                <a:spcPts val="1103"/>
              </a:lnSpc>
              <a:spcBef>
                <a:spcPts val="43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데이터인지를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있도록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정보이다.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568869" y="8891107"/>
            <a:ext cx="13436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id-envelopedData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568869" y="9145337"/>
            <a:ext cx="5934876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5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4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us(840)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rsadsi(113549)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pkcs(1)</a:t>
            </a:r>
          </a:p>
          <a:p>
            <a:pPr marL="126423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pkcs7(7)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2009482"/>
            <a:ext cx="5695429" cy="58687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5670702"/>
            <a:ext cx="5695429" cy="80609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149372"/>
            <a:ext cx="316197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EncryptedContentInfo의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449272"/>
            <a:ext cx="6621470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넣는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구조체인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EncryptedContentInfo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구조체에서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내부에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데이터가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데이터인지를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있도록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ContentType에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정보이다.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68869" y="2028415"/>
            <a:ext cx="7299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id-data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68869" y="2232408"/>
            <a:ext cx="5934876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5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4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us(840)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rsadsi(113549)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pkcs(1)</a:t>
            </a:r>
          </a:p>
          <a:p>
            <a:pPr marL="126423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pkcs7(7)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2844009"/>
            <a:ext cx="180595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5.3.6.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암호화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알고리듬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096440"/>
            <a:ext cx="6623326" cy="1243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암호화에서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가지로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구분된다.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대상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직접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암호화하는데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이용하는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알고리듬과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대칭키를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수신자만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복호화할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있게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전달하는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공개키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이다.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공개키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알고리듬은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이용되는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인증서는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NPKI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체계의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암호용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인증서이므로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RSA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되며,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대해서는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아래에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속한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세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가지(SEED,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ARIA,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3DES)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하나를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택해서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288429"/>
            <a:ext cx="6621757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송신자측은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암호알고리듬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세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가지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가지만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지원해도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없으나,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수신자측은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세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지원이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가능하여야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4812113"/>
            <a:ext cx="160642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비대칭키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5110491"/>
            <a:ext cx="662137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비대칭키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알고리듬(RSA)은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랜덤하게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생성되어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상대방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에게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안전하게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188076" y="5698768"/>
            <a:ext cx="10905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Encryption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68869" y="5901239"/>
            <a:ext cx="10890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rsaEncryption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68869" y="6103709"/>
            <a:ext cx="5934876" cy="5261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5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4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us(840)</a:t>
            </a:r>
            <a:r>
              <a:rPr dirty="0" sz="1000" spc="4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rsadsi(113549)</a:t>
            </a:r>
            <a:r>
              <a:rPr dirty="0" sz="1000" spc="4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pkcs(1)</a:t>
            </a:r>
          </a:p>
          <a:p>
            <a:pPr marL="126423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pkcs-1(1)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206354" y="6695243"/>
            <a:ext cx="1467813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930" y="6993621"/>
            <a:ext cx="6622991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대칭키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알고리듬(SEED,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ARIA,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3DES)은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랜덤하게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생성되어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하는데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이용된다.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4971" y="1187411"/>
            <a:ext cx="5695429" cy="531830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88076" y="1206354"/>
            <a:ext cx="1483922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Triple-DES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CBC</a:t>
            </a:r>
          </a:p>
          <a:p>
            <a:pPr marL="38079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des-ede3-cbc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68869" y="1586937"/>
            <a:ext cx="1949747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10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107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</a:p>
          <a:p>
            <a:pPr marL="12642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encryptionAlgorithm(3)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445420" y="1586937"/>
            <a:ext cx="2290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664757" y="1586937"/>
            <a:ext cx="35246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10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10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us(840)</a:t>
            </a:r>
            <a:r>
              <a:rPr dirty="0" sz="1000" spc="10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rsadsi(113549)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68869" y="1967522"/>
            <a:ext cx="59345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Algorithm의</a:t>
            </a:r>
            <a:r>
              <a:rPr dirty="0" sz="1000" spc="2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파라미터는</a:t>
            </a:r>
            <a:r>
              <a:rPr dirty="0" sz="1000" spc="2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  <a:r>
              <a:rPr dirty="0" sz="1000" spc="2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존재해야하며</a:t>
            </a:r>
            <a:r>
              <a:rPr dirty="0" sz="1000" spc="2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parameters는</a:t>
            </a:r>
            <a:r>
              <a:rPr dirty="0" sz="1000" spc="2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  <a:r>
              <a:rPr dirty="0" sz="1000" spc="2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CBCParameter를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68869" y="2157814"/>
            <a:ext cx="1490928" cy="5124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가지고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있어야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88076" y="2538398"/>
            <a:ext cx="7795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SEED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CBC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68869" y="2728689"/>
            <a:ext cx="9803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id-seedCBC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68869" y="2918982"/>
            <a:ext cx="5935095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korea(410)</a:t>
            </a:r>
            <a:r>
              <a:rPr dirty="0" sz="10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kisa(200004)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algorithm(1)</a:t>
            </a:r>
          </a:p>
          <a:p>
            <a:pPr marL="12642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seedCBC(4)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188076" y="3299566"/>
            <a:ext cx="3415992" cy="10833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079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Algorithm의</a:t>
            </a:r>
          </a:p>
          <a:p>
            <a:pPr marL="507217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SeedCBCParameter를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가지고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있어야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38079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CBC</a:t>
            </a:r>
          </a:p>
          <a:p>
            <a:pPr marL="38079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id-aria128-cbc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76217" y="3299566"/>
            <a:ext cx="8256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파라미터는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591645" y="3299566"/>
            <a:ext cx="5712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254226" y="3299566"/>
            <a:ext cx="9505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존재해야하며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296077" y="3299566"/>
            <a:ext cx="96122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parameters는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348591" y="3299566"/>
            <a:ext cx="5697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759266" y="4251026"/>
            <a:ext cx="4229070" cy="5124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korea(410)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gcma(100001)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gpki-alg(1)</a:t>
            </a:r>
          </a:p>
          <a:p>
            <a:pPr marL="12642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aria128-cbc(20)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568869" y="4631610"/>
            <a:ext cx="27031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id-aria192-cbc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759266" y="4821902"/>
            <a:ext cx="4229070" cy="5124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korea(410)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gcma(100001)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gpki-alg(1)</a:t>
            </a:r>
          </a:p>
          <a:p>
            <a:pPr marL="12642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aria192-cbc(21)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568869" y="5202487"/>
            <a:ext cx="27031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  <a:r>
              <a:rPr dirty="0" sz="1000" spc="2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id-aria256-cbc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OBJECT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759266" y="5392778"/>
            <a:ext cx="4229070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{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iso(1)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member-body(2)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korea(410)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gcma(100001)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gpki-alg(1)</a:t>
            </a:r>
          </a:p>
          <a:p>
            <a:pPr marL="126423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aria256-cbc(22)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}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568869" y="5773363"/>
            <a:ext cx="4755731" cy="8930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파라미터는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존재하여야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parameters는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ARIACBCParameter를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가지고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있어야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ARIACBCParameter::=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ARIAIV</a:t>
            </a:r>
            <a:r>
              <a:rPr dirty="0" sz="1000" spc="6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</a:t>
            </a:r>
            <a:r>
              <a:rPr dirty="0" sz="1000" spc="6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Initialization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Vector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ARIAIV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::=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OCTET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STRING(SIZE(16))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079930" y="6786861"/>
            <a:ext cx="2856942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5.3.7.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인증서의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획득과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검증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206354" y="7039291"/>
            <a:ext cx="184799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획득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7339191"/>
            <a:ext cx="6623187" cy="795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암호문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생성을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위해서는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복호화하려는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수신자측의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획득하여야만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가능하다.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획득은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웹에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게시된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이용하거나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LDAP</a:t>
            </a:r>
            <a:r>
              <a:rPr dirty="0" sz="1100" spc="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서버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인증서가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게시된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곳에서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가져오거나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프로토콜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상에서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상대방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획득할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방법이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8085136"/>
            <a:ext cx="6621757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위의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다양한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중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향후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지정한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인증서를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획득하여야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206354" y="8607297"/>
            <a:ext cx="184799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검증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206354" y="8907198"/>
            <a:ext cx="574517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보호를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상대방의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유효한지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수행하여야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079930" y="9205576"/>
            <a:ext cx="6622991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시기는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최초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시점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CRL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인증서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유효를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정보의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유효기간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만료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시각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최초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시점이다.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1942503"/>
            <a:ext cx="5763971" cy="5065064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229641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5.3.8.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EnvelopedData의</a:t>
            </a:r>
            <a:r>
              <a:rPr dirty="0" sz="1200" spc="33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구성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18825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5-7]은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전달해야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(세금)계산서의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구성이다.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[그림5-7]을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값들의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관계에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보다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정확하게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파악할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979329" y="7109974"/>
            <a:ext cx="22526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5-7]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EnvelopedData의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구성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7596466"/>
            <a:ext cx="119790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ContentInfo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7896366"/>
            <a:ext cx="6621602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ContentInfo는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3852에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표현된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RFC</a:t>
            </a:r>
            <a:r>
              <a:rPr dirty="0" sz="1100" spc="2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3852의</a:t>
            </a:r>
            <a:r>
              <a:rPr dirty="0" sz="1100" spc="2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  <a:r>
              <a:rPr dirty="0" sz="1100" spc="2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데이터인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SignedData,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EnvelopedData,</a:t>
            </a:r>
            <a:r>
              <a:rPr dirty="0" sz="1100" spc="9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EncryptedData</a:t>
            </a:r>
            <a:r>
              <a:rPr dirty="0" sz="1100" spc="9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9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넣어주는</a:t>
            </a:r>
            <a:r>
              <a:rPr dirty="0" sz="1100" spc="9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일종의</a:t>
            </a:r>
            <a:r>
              <a:rPr dirty="0" sz="1100" spc="9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컨테이너이다.</a:t>
            </a:r>
            <a:r>
              <a:rPr dirty="0" sz="1100" spc="9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구조체의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contentType은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content가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2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정보인지를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가리킨다.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id-envelopedData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라는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구분자(Object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Identifier)를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8866095"/>
            <a:ext cx="1420569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EnvelopedData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9164473"/>
            <a:ext cx="421391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구조체(본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59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06354" y="1149372"/>
            <a:ext cx="1923348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EncryptedContentInfo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449272"/>
            <a:ext cx="6623229" cy="124173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2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보관하는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구조체이다.</a:t>
            </a:r>
            <a:r>
              <a:rPr dirty="0" sz="1100" spc="2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구조체의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contentType은</a:t>
            </a:r>
            <a:r>
              <a:rPr dirty="0" sz="1100" spc="2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encryptedContent가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정보인지를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가리킨다.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id-data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라는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구분자(Object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Identifier)를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주어야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contentEncryptionAlgorithm은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SEED,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ARIA,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3DES</a:t>
            </a:r>
            <a:r>
              <a:rPr dirty="0" sz="1100" spc="1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중의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하나에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구분자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(OID)를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넣어주어야</a:t>
            </a:r>
            <a:r>
              <a:rPr dirty="0" sz="1100" spc="1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encryptedContent에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랜덤하게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비밀키를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OCTET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STRING(바이너리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데이터)으로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넣어준다.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2641262"/>
            <a:ext cx="174514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TaxInvoicePackage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2941162"/>
            <a:ext cx="647775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암호화하여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전달할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리스트이다.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포함되는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값은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개수와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163423"/>
            <a:ext cx="6623088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전자(세금)계산서에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본인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확인을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정보들의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SET로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3687106"/>
            <a:ext cx="1298237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RecipientInfo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3985484"/>
            <a:ext cx="662137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어떤</a:t>
            </a:r>
            <a:r>
              <a:rPr dirty="0" sz="1100" spc="3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방법을</a:t>
            </a:r>
            <a:r>
              <a:rPr dirty="0" sz="1100" spc="3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수신자가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복호화할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지를</a:t>
            </a:r>
            <a:r>
              <a:rPr dirty="0" sz="1100" spc="3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선택하는</a:t>
            </a:r>
            <a:r>
              <a:rPr dirty="0" sz="1100" spc="3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구조체이다.</a:t>
            </a:r>
            <a:r>
              <a:rPr dirty="0" sz="1100" spc="3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3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KeyTransRecipientInfo를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이용해야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4509168"/>
            <a:ext cx="201230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KeyTransRecipientInfo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807546"/>
            <a:ext cx="6623187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수신자(국세청)이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복호화할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있도록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위에서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서술한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encryptedContent를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랜덤한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비밀키를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수신자의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공개키를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이용하여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암호화하여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전달하는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이용하는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구조체이다.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비밀키는</a:t>
            </a:r>
            <a:r>
              <a:rPr dirty="0" sz="1100" spc="4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encryptedKey에</a:t>
            </a:r>
            <a:r>
              <a:rPr dirty="0" sz="1100" spc="4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넣어</a:t>
            </a:r>
            <a:r>
              <a:rPr dirty="0" sz="1100" spc="4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주며,</a:t>
            </a:r>
            <a:r>
              <a:rPr dirty="0" sz="1100" spc="4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누구의</a:t>
            </a:r>
            <a:r>
              <a:rPr dirty="0" sz="1100" spc="4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공개키를</a:t>
            </a:r>
            <a:r>
              <a:rPr dirty="0" sz="1100" spc="4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이용하였는지에</a:t>
            </a:r>
            <a:r>
              <a:rPr dirty="0" sz="1100" spc="4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4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정보인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5477374"/>
            <a:ext cx="144487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RecipientIdentifier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575688" y="5477374"/>
            <a:ext cx="34968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80852" y="5477374"/>
            <a:ext cx="77007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비밀키를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804889" y="5477374"/>
            <a:ext cx="105034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암호화하는데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909191" y="5477374"/>
            <a:ext cx="629946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이용한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593096" y="5477374"/>
            <a:ext cx="77007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알고리듬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418657" y="5477374"/>
            <a:ext cx="629946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정보인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079930" y="5701157"/>
            <a:ext cx="3764057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KeyEncryptionAlgorithmIdentifier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포함한다.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1394459"/>
            <a:ext cx="164769" cy="1905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91273"/>
            <a:ext cx="2657254" cy="515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6.</a:t>
            </a:r>
            <a:r>
              <a:rPr dirty="0" sz="1600" spc="38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 spc="-20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600" spc="42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600">
                <a:solidFill>
                  <a:srgbClr val="000000"/>
                </a:solidFill>
                <a:latin typeface="SKSQLF+MalgunGothicBold"/>
                <a:cs typeface="SKSQLF+MalgunGothicBold"/>
              </a:rPr>
              <a:t>통신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578571"/>
            <a:ext cx="985638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6.1.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884661"/>
            <a:ext cx="6621498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온라인으로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위해서는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응답을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기본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통신규약이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필요하다.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절에서는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통신프로토콜,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교환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패턴(MEP: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Exchange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Pattern),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전송보안에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대해서</a:t>
            </a:r>
            <a:r>
              <a:rPr dirty="0" sz="1100" spc="1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구현하기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지침을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869890"/>
            <a:ext cx="224386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6.1.1.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통신규약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표준의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범위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123842"/>
            <a:ext cx="6622991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전송하고,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전송결과에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응답을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받기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위해서는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전달하고자</a:t>
            </a:r>
            <a:r>
              <a:rPr dirty="0" sz="1100" spc="1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싸고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봉투,</a:t>
            </a:r>
            <a:r>
              <a:rPr dirty="0" sz="1100" spc="1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전송프로세스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전송처리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방식에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표준을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제시하여야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2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통신표준으로는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기본적으로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e-비즈니스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표준규약을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4092048"/>
            <a:ext cx="2886857" cy="958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Messages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with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Attachment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4990226"/>
            <a:ext cx="186858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WS-Addressing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v1.0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5290127"/>
            <a:ext cx="662310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지침에서는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기반으로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연계를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상세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프로세스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구조,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전송보안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등의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방안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등을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제시한다.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79931" y="5509323"/>
            <a:ext cx="5763971" cy="384111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78196"/>
            <a:ext cx="3279090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6.2.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통신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400" spc="34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400" spc="35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99787"/>
            <a:ext cx="2068699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통신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프로세스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753739"/>
            <a:ext cx="6623130" cy="1911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위해서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가장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중심이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프로세스는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전송과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이에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결과를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수신하는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것이다.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이를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사업자들은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프로토콜로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21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2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21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v1.2를</a:t>
            </a:r>
            <a:r>
              <a:rPr dirty="0" sz="1100" spc="2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채택하여</a:t>
            </a:r>
            <a:r>
              <a:rPr dirty="0" sz="1100" spc="2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2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연계하여야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하며,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세부적인</a:t>
            </a:r>
            <a:r>
              <a:rPr dirty="0" sz="1100" spc="22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교환은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1)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단계,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2)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부터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수신하는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단계로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처리되는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것이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일반적이다.</a:t>
            </a:r>
            <a:r>
              <a:rPr dirty="0" sz="1100" spc="2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만약</a:t>
            </a:r>
            <a:r>
              <a:rPr dirty="0" sz="1100" spc="24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직접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수신할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경우나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수신에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실패한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선택적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방안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으로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3)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2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24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보내줄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것을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요청하고</a:t>
            </a:r>
            <a:r>
              <a:rPr dirty="0" sz="1100" spc="2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처리결과문서를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수신하는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단계를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추가할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3615557"/>
            <a:ext cx="6621239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단계는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Request-Response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Batang"/>
                <a:cs typeface="Batang"/>
              </a:rPr>
              <a:t>메시지교환양식(MEP: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Batang"/>
                <a:cs typeface="Batang"/>
              </a:rPr>
              <a:t>Exchange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Batang"/>
                <a:cs typeface="Batang"/>
              </a:rPr>
              <a:t>Pattern)에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요청과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응답메시지로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구성되며,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단계들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간에는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비동기식으로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처리가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4137718"/>
            <a:ext cx="647736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프로세스에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전체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흐름은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Batang"/>
                <a:cs typeface="Batang"/>
              </a:rPr>
              <a:t>“[그림</a:t>
            </a:r>
            <a:r>
              <a:rPr dirty="0" sz="1100" spc="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Batang"/>
                <a:cs typeface="Batang"/>
              </a:rPr>
              <a:t>2-7]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Batang"/>
                <a:cs typeface="Batang"/>
              </a:rPr>
              <a:t>프로세스”을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참조한다.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657112"/>
            <a:ext cx="3382437" cy="620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0">
                <a:solidFill>
                  <a:srgbClr val="000000"/>
                </a:solidFill>
                <a:latin typeface="SKSQLF+MalgunGothicBold"/>
                <a:cs typeface="SKSQLF+MalgunGothicBold"/>
              </a:rPr>
              <a:t>송/수신</a:t>
            </a:r>
            <a:r>
              <a:rPr dirty="0" sz="1200" spc="31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  <a:p>
            <a:pPr marL="126423" marR="0">
              <a:lnSpc>
                <a:spcPts val="1149"/>
              </a:lnSpc>
              <a:spcBef>
                <a:spcPts val="83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처리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5209443"/>
            <a:ext cx="6400291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상세절차는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865091" y="9454372"/>
            <a:ext cx="25153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6-1]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000" spc="26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전송절차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39342" y="1972944"/>
            <a:ext cx="5646686" cy="366147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3250463" y="7530985"/>
            <a:ext cx="3524896" cy="19050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2412720" y="7753248"/>
            <a:ext cx="2038273" cy="19050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4628946" y="8053145"/>
            <a:ext cx="2163178" cy="19050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1152245"/>
            <a:ext cx="222459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6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수신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절차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449272"/>
            <a:ext cx="6621693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국세청으로부터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수신하기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상세절차는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6-2]와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093567" y="5738349"/>
            <a:ext cx="19881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수신절차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6240342"/>
            <a:ext cx="180595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기본구조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6494295"/>
            <a:ext cx="6623229" cy="14655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사업자간의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연계를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1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</a:t>
            </a:r>
            <a:r>
              <a:rPr dirty="0" sz="1100" spc="1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준수해야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사업자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측에서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전송메시지가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v1.1인</a:t>
            </a:r>
            <a:r>
              <a:rPr dirty="0" sz="1100" spc="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응답메시지도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v1.1로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생성되고,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전송메시지가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v1.2인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응답메시지도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v1.2로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생성되어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전달된다.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SOAP메시지의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상세한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구조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항목은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w3.org에서</a:t>
            </a:r>
            <a:r>
              <a:rPr dirty="0" sz="1100" spc="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제시하는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표준규약을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참조하면</a:t>
            </a:r>
            <a:r>
              <a:rPr dirty="0" sz="1100" spc="2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되는데,</a:t>
            </a:r>
            <a:r>
              <a:rPr dirty="0" sz="1100" spc="3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v1.1은</a:t>
            </a:r>
            <a:r>
              <a:rPr dirty="0" sz="1100" spc="2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“</a:t>
            </a:r>
            <a:r>
              <a:rPr dirty="0" sz="1100" spc="-20">
                <a:solidFill>
                  <a:srgbClr val="800080"/>
                </a:solidFill>
                <a:latin typeface="Batang"/>
                <a:cs typeface="Batang"/>
              </a:rPr>
              <a:t>http://www.w3.org/TR/2000/NOTE-SOAP-20000508/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”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에서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v1.2는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</a:t>
            </a:r>
            <a:r>
              <a:rPr dirty="0" sz="1100">
                <a:solidFill>
                  <a:srgbClr val="0000ff"/>
                </a:solidFill>
                <a:latin typeface="Batang"/>
                <a:cs typeface="Batang"/>
              </a:rPr>
              <a:t>http://www.w3.org/TR/soap12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”를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확인할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7910067"/>
            <a:ext cx="7476563" cy="16892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3">
                <a:solidFill>
                  <a:srgbClr val="000000"/>
                </a:solidFill>
                <a:latin typeface="Batang"/>
                <a:cs typeface="Batang"/>
              </a:rPr>
              <a:t>"SOAP</a:t>
            </a:r>
            <a:r>
              <a:rPr dirty="0" sz="1100" spc="-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38">
                <a:solidFill>
                  <a:srgbClr val="000000"/>
                </a:solidFill>
                <a:latin typeface="Batang"/>
                <a:cs typeface="Batang"/>
              </a:rPr>
              <a:t>Messages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98">
                <a:solidFill>
                  <a:srgbClr val="000000"/>
                </a:solidFill>
                <a:latin typeface="Batang"/>
                <a:cs typeface="Batang"/>
              </a:rPr>
              <a:t>with</a:t>
            </a:r>
            <a:r>
              <a:rPr dirty="0" sz="1100" spc="-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9">
                <a:solidFill>
                  <a:srgbClr val="000000"/>
                </a:solidFill>
                <a:latin typeface="Batang"/>
                <a:cs typeface="Batang"/>
              </a:rPr>
              <a:t>Attachments"(</a:t>
            </a:r>
            <a:r>
              <a:rPr dirty="0" sz="1100" spc="-145">
                <a:solidFill>
                  <a:srgbClr val="0000ff"/>
                </a:solidFill>
                <a:latin typeface="Batang"/>
                <a:cs typeface="Batang"/>
              </a:rPr>
              <a:t>http://www.w3.org/TR/SOAP-attachments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)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2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2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기본적으로</a:t>
            </a:r>
            <a:r>
              <a:rPr dirty="0" sz="1100" spc="2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Multipart-MIME</a:t>
            </a:r>
            <a:r>
              <a:rPr dirty="0" sz="1100" spc="2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형식으로</a:t>
            </a:r>
            <a:r>
              <a:rPr dirty="0" sz="1100" spc="2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2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첫</a:t>
            </a:r>
            <a:r>
              <a:rPr dirty="0" sz="1100" spc="2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번째</a:t>
            </a:r>
            <a:r>
              <a:rPr dirty="0" sz="1100" spc="3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MIME</a:t>
            </a:r>
            <a:r>
              <a:rPr dirty="0" sz="1100" spc="2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Part에는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</a:t>
            </a:r>
            <a:r>
              <a:rPr dirty="0" sz="1100" spc="2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메시지가</a:t>
            </a:r>
            <a:r>
              <a:rPr dirty="0" sz="1100" spc="2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들어가고</a:t>
            </a:r>
            <a:r>
              <a:rPr dirty="0" sz="1100" spc="2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2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번째</a:t>
            </a:r>
            <a:r>
              <a:rPr dirty="0" sz="1100" spc="2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MIME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Part에는</a:t>
            </a:r>
            <a:r>
              <a:rPr dirty="0" sz="1100" spc="2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전자(세금)계산서,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5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처리결과와</a:t>
            </a:r>
            <a:r>
              <a:rPr dirty="0" sz="1100" spc="5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5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  <a:r>
              <a:rPr dirty="0" sz="1100" spc="5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문서가</a:t>
            </a:r>
            <a:r>
              <a:rPr dirty="0" sz="1100" spc="5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들어간다.</a:t>
            </a:r>
            <a:r>
              <a:rPr dirty="0" sz="1100" spc="52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5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번째</a:t>
            </a:r>
            <a:r>
              <a:rPr dirty="0" sz="1100" spc="5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MIME의</a:t>
            </a:r>
            <a:r>
              <a:rPr dirty="0" sz="1100" spc="5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Content-Type은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“application/octet-stream"으로</a:t>
            </a:r>
            <a:r>
              <a:rPr dirty="0" sz="1100" spc="4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설정하고</a:t>
            </a:r>
            <a:r>
              <a:rPr dirty="0" sz="1100" spc="4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첨부문서는encoding하지</a:t>
            </a:r>
            <a:r>
              <a:rPr dirty="0" sz="1100" spc="3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않은</a:t>
            </a:r>
            <a:r>
              <a:rPr dirty="0" sz="1100" spc="3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binary형태로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첨부한다.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6">
                <a:solidFill>
                  <a:srgbClr val="000000"/>
                </a:solidFill>
                <a:latin typeface="Batang"/>
                <a:cs typeface="Batang"/>
              </a:rPr>
              <a:t>첨부문서가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없는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7">
                <a:solidFill>
                  <a:srgbClr val="000000"/>
                </a:solidFill>
                <a:latin typeface="Batang"/>
                <a:cs typeface="Batang"/>
              </a:rPr>
              <a:t>처리결과요청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메시지나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수신확인메시지와</a:t>
            </a:r>
            <a:r>
              <a:rPr dirty="0" sz="1100" spc="3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같은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63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두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번째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MIME이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6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06360" y="2495105"/>
            <a:ext cx="5694158" cy="290487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4971" y="6848982"/>
            <a:ext cx="5740120" cy="262376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149372"/>
            <a:ext cx="6622991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2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메타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데이터를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담고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Header와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담고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671533"/>
            <a:ext cx="6623088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사업자간의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연계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일어나는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본장에서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제시하는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통해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정의되며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UTF-8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인코딩을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6354" y="2195217"/>
            <a:ext cx="2569671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372308" y="5465851"/>
            <a:ext cx="15502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[그림</a:t>
            </a:r>
            <a:r>
              <a:rPr dirty="0" sz="1000" spc="27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SKSQLF+MalgunGothicBold"/>
                <a:cs typeface="SKSQLF+MalgunGothicBold"/>
              </a:rPr>
              <a:t>6-3]</a:t>
            </a:r>
            <a:r>
              <a:rPr dirty="0" sz="1000" spc="22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000" spc="24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5800387"/>
            <a:ext cx="1881238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200" spc="27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Envelope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6054339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Envelope은</a:t>
            </a:r>
            <a:r>
              <a:rPr dirty="0" sz="1100" spc="7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7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Root</a:t>
            </a:r>
            <a:r>
              <a:rPr dirty="0" sz="1100" spc="7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항목으로</a:t>
            </a:r>
            <a:r>
              <a:rPr dirty="0" sz="1100" spc="8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7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내의</a:t>
            </a:r>
            <a:r>
              <a:rPr dirty="0" sz="1100" spc="7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각종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Namespace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들을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선언한다.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선언해야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할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Namespace는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221514" y="6615214"/>
            <a:ext cx="17341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6-1]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858272" y="6924944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898600" y="6924944"/>
            <a:ext cx="2908466" cy="12016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431783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Namespace</a:t>
            </a:r>
            <a:r>
              <a:rPr dirty="0" sz="1100" spc="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URL</a:t>
            </a:r>
          </a:p>
          <a:p>
            <a:pPr marL="0" marR="0">
              <a:lnSpc>
                <a:spcPts val="1036"/>
              </a:lnSpc>
              <a:spcBef>
                <a:spcPts val="12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http://schemas.xmlsoap.org/soap/envelope/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http://www.w3.org/2000/09/xmldsig#</a:t>
            </a:r>
          </a:p>
          <a:p>
            <a:pPr marL="0" marR="0">
              <a:lnSpc>
                <a:spcPts val="1036"/>
              </a:lnSpc>
              <a:spcBef>
                <a:spcPts val="124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http://www.w3.org/2005/08/addressing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133241" y="7221104"/>
            <a:ext cx="5139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33241" y="7510348"/>
            <a:ext cx="1173435" cy="6114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Digital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WS-addressing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898600" y="8026420"/>
            <a:ext cx="4567905" cy="7377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http://docs.oasis-open.org/wss/2004/01/oasis-200401-wss-wssecurity</a:t>
            </a:r>
          </a:p>
          <a:p>
            <a:pPr marL="0" marR="0">
              <a:lnSpc>
                <a:spcPts val="994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-secext-1.0.xsd</a:t>
            </a:r>
          </a:p>
          <a:p>
            <a:pPr marL="0" marR="0">
              <a:lnSpc>
                <a:spcPts val="1036"/>
              </a:lnSpc>
              <a:spcBef>
                <a:spcPts val="29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http://docs.oasis-open.org/wss/2004/01/oasis-200401-wss-wssecurity</a:t>
            </a:r>
          </a:p>
          <a:p>
            <a:pPr marL="0" marR="0">
              <a:lnSpc>
                <a:spcPts val="994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-utility-1.0.xsd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33241" y="8090358"/>
            <a:ext cx="1954424" cy="9006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Web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Services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Security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Web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Services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Security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Utility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898600" y="8668846"/>
            <a:ext cx="3066670" cy="9098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http://www.w3.org/2001/XMLSchema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http://www.w3.org/2001/XMLSchema-instance</a:t>
            </a:r>
          </a:p>
          <a:p>
            <a:pPr marL="0" marR="0">
              <a:lnSpc>
                <a:spcPts val="1036"/>
              </a:lnSpc>
              <a:spcBef>
                <a:spcPts val="13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33241" y="8958090"/>
            <a:ext cx="1498267" cy="6114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Instance</a:t>
            </a:r>
          </a:p>
          <a:p>
            <a:pPr marL="0" marR="0">
              <a:lnSpc>
                <a:spcPts val="1036"/>
              </a:lnSpc>
              <a:spcBef>
                <a:spcPts val="129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KEC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377708"/>
            <a:ext cx="5910197" cy="236040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87551" y="5357088"/>
            <a:ext cx="5756872" cy="423288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149372"/>
            <a:ext cx="3362929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Envelope의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452972"/>
            <a:ext cx="5067002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&lt;SOAP:Envelope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xmlns:SOAP="http://schemas.xmlsoap.org/soap/envelope/"</a:t>
            </a:r>
          </a:p>
          <a:p>
            <a:pPr marL="89867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69797" y="1857913"/>
            <a:ext cx="34696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xmlns:wsa="http://www.w3.org/2005/08/addressing"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69797" y="2061907"/>
            <a:ext cx="6497635" cy="727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xmlns:wsse="http://docs.oasis-open.org/wss/2004/01/oasis-200401-wss-wssecurity-secext-1.0.xsd"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xmlns:wsu="http://docs.oasis-open.org/wss/2004/01/oasis-200401-wss-wssecurity-utility-1.0.xsd"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69797" y="2670841"/>
            <a:ext cx="3863663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xmlns:kec="http://www.kec.or.kr/standard/Tax/"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3075783"/>
            <a:ext cx="5212751" cy="7286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xsi:schemaLocation="http://schemas.xmlsoap.org/soap/envelope/</a:t>
            </a:r>
          </a:p>
          <a:p>
            <a:pPr marL="178211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http://www.oasis-open.org/committees/ebxml-msg/schema/envelope.xsd"&gt;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&lt;/SOAP:Envelope&gt;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4102982"/>
            <a:ext cx="1743176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6.2.3.2.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200" spc="27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Header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4356934"/>
            <a:ext cx="6621295" cy="7956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Header는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내부적으로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WS-Addressing,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2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</a:t>
            </a:r>
            <a:r>
              <a:rPr dirty="0" sz="1100" spc="26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Security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76">
                <a:solidFill>
                  <a:srgbClr val="000000"/>
                </a:solidFill>
                <a:latin typeface="Batang"/>
                <a:cs typeface="Batang"/>
              </a:rPr>
              <a:t>구성되는데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세부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구성은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6-2]와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1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5">
                <a:solidFill>
                  <a:srgbClr val="000000"/>
                </a:solidFill>
                <a:latin typeface="Batang"/>
                <a:cs typeface="Batang"/>
              </a:rPr>
              <a:t>항목들은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8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6-2]에</a:t>
            </a:r>
            <a:r>
              <a:rPr dirty="0" sz="1100" spc="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4">
                <a:solidFill>
                  <a:srgbClr val="000000"/>
                </a:solidFill>
                <a:latin typeface="Batang"/>
                <a:cs typeface="Batang"/>
              </a:rPr>
              <a:t>기술된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72">
                <a:solidFill>
                  <a:srgbClr val="000000"/>
                </a:solidFill>
                <a:latin typeface="Batang"/>
                <a:cs typeface="Batang"/>
              </a:rPr>
              <a:t>순서대로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851382" y="5123325"/>
            <a:ext cx="3536582" cy="5796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6-2]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  <a:p>
            <a:pPr marL="2846813" marR="0">
              <a:lnSpc>
                <a:spcPts val="937"/>
              </a:lnSpc>
              <a:spcBef>
                <a:spcPts val="123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27678" y="5490903"/>
            <a:ext cx="69848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590122" y="5490903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060711" y="5490903"/>
            <a:ext cx="89497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5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698195" y="5600889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868935" y="5811421"/>
            <a:ext cx="4260288" cy="762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  <a:r>
              <a:rPr dirty="0" sz="1000" spc="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Unique하게</a:t>
            </a:r>
            <a:r>
              <a:rPr dirty="0" sz="10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생성되어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메시지를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식별하는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ID값</a:t>
            </a:r>
          </a:p>
          <a:p>
            <a:pPr marL="0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생성규칙:</a:t>
            </a:r>
            <a:r>
              <a:rPr dirty="0" sz="10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5">
                <a:solidFill>
                  <a:srgbClr val="000000"/>
                </a:solidFill>
                <a:latin typeface="QCOLLM+MalgunGothic"/>
                <a:cs typeface="QCOLLM+MalgunGothic"/>
              </a:rPr>
              <a:t>년월일시분초(millisecond까지)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(0,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1,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2,</a:t>
            </a:r>
          </a:p>
          <a:p>
            <a:pPr marL="190396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3,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4,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5,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6,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7,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8,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9,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a,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c,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e,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f)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임의로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하나를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56089" y="6251376"/>
            <a:ext cx="8202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MessageID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713427" y="6251376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165810" y="6251376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6535941" y="6251376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868935" y="6470593"/>
            <a:ext cx="4447365" cy="5414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선택한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32번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반복,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즉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16진수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32자리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기재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00">
                <a:solidFill>
                  <a:srgbClr val="000000"/>
                </a:solidFill>
                <a:latin typeface="QCOLLM+MalgunGothic"/>
                <a:cs typeface="QCOLLM+MalgunGothic"/>
              </a:rPr>
              <a:t>예&gt;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6">
                <a:solidFill>
                  <a:srgbClr val="000000"/>
                </a:solidFill>
                <a:latin typeface="QCOLLM+MalgunGothic"/>
                <a:cs typeface="QCOLLM+MalgunGothic"/>
              </a:rPr>
              <a:t>YYYYMMDDHHmmssSSS-be3cfa2c0b1e4e4697e8d41f3f0674cb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868935" y="6915115"/>
            <a:ext cx="3065387" cy="7469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메시지에만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필요한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MessageID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</a:t>
            </a:r>
          </a:p>
          <a:p>
            <a:pPr marL="0" marR="0">
              <a:lnSpc>
                <a:spcPts val="1036"/>
              </a:lnSpc>
              <a:spcBef>
                <a:spcPts val="5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수신자의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주소정보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195691" y="7024723"/>
            <a:ext cx="7432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RelatesTo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713427" y="7024723"/>
            <a:ext cx="386428" cy="10757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1036"/>
              </a:lnSpc>
              <a:spcBef>
                <a:spcPts val="494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165810" y="7024723"/>
            <a:ext cx="259143" cy="10757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494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6535941" y="7024723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868935" y="7559063"/>
            <a:ext cx="4196947" cy="541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예1&gt;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국세청으로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보내는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국세청의</a:t>
            </a:r>
          </a:p>
          <a:p>
            <a:pPr marL="190396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Endpoint를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입력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399797" y="7778280"/>
            <a:ext cx="33371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441504" y="7780426"/>
            <a:ext cx="52513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1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77">
                <a:solidFill>
                  <a:srgbClr val="000000"/>
                </a:solidFill>
                <a:latin typeface="QCOLLM+MalgunGothic"/>
                <a:cs typeface="QCOLLM+MalgunGothic"/>
              </a:rPr>
              <a:t>256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868935" y="7997496"/>
            <a:ext cx="4051560" cy="542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예2&gt;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보내는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</a:p>
          <a:p>
            <a:pPr marL="190396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Endpoint를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입력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905491" y="8414616"/>
            <a:ext cx="3249311" cy="6525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필수항목으로서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기술되어야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함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메시지유형별로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action값을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action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287082" y="8909375"/>
            <a:ext cx="55891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Action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2031914" y="8880039"/>
            <a:ext cx="220462" cy="3548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2222311" y="8909375"/>
            <a:ext cx="150844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전송: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5713427" y="8909375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6165810" y="8909375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6441504" y="8922178"/>
            <a:ext cx="52513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1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77">
                <a:solidFill>
                  <a:srgbClr val="000000"/>
                </a:solidFill>
                <a:latin typeface="QCOLLM+MalgunGothic"/>
                <a:cs typeface="QCOLLM+MalgunGothic"/>
              </a:rPr>
              <a:t>256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222311" y="9075310"/>
            <a:ext cx="3449411" cy="4866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http://www.kec.or.kr/standard/Tax/TaxInvoiceSubmit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수신확인: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031914" y="9210386"/>
            <a:ext cx="220462" cy="3548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2222311" y="9404135"/>
            <a:ext cx="3529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http://www.kec.or.kr/standard/Tax/TaxInvoiceRecvAck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4032668"/>
            <a:ext cx="5910197" cy="2220341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87551" y="1169149"/>
            <a:ext cx="5756872" cy="2439568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84503" y="7445743"/>
            <a:ext cx="5761444" cy="2113774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31914" y="1177018"/>
            <a:ext cx="220462" cy="13443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  <a:p>
            <a:pPr marL="0" marR="0">
              <a:lnSpc>
                <a:spcPts val="1293"/>
              </a:lnSpc>
              <a:spcBef>
                <a:spcPts val="130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  <a:p>
            <a:pPr marL="0" marR="0">
              <a:lnSpc>
                <a:spcPts val="1293"/>
              </a:lnSpc>
              <a:spcBef>
                <a:spcPts val="130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  <a:p>
            <a:pPr marL="0" marR="0">
              <a:lnSpc>
                <a:spcPts val="1293"/>
              </a:lnSpc>
              <a:spcBef>
                <a:spcPts val="129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KPVIFD+HCRDotum"/>
                <a:cs typeface="KPVIFD+HCRDotum"/>
              </a:rPr>
              <a:t>‐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222311" y="1206354"/>
            <a:ext cx="216531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전송: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222311" y="1372288"/>
            <a:ext cx="3224788" cy="4866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http://www.kec.or.kr/standard/Tax/ResultsSubmit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수신확인: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222311" y="1701113"/>
            <a:ext cx="3305934" cy="488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http://www.kec.or.kr/standard/Tax/ResultsRecvAck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전송요청: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222311" y="2031460"/>
            <a:ext cx="3560070" cy="652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http://www.kec.or.kr/standard/Tax/ResultsReqSubmit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전송요청에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수신확인: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http://www.kec.or.kr/standard/Tax/ResultsReqRecvAck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868935" y="2571890"/>
            <a:ext cx="4095359" cy="762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전송하는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추가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담아서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기술함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MessageHeader의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엘리먼트에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상세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</a:p>
          <a:p>
            <a:pPr marL="190396" marR="0">
              <a:lnSpc>
                <a:spcPts val="1036"/>
              </a:lnSpc>
              <a:spcBef>
                <a:spcPts val="70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6-3]에서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상세하게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18539" y="2681498"/>
            <a:ext cx="695075" cy="541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</a:p>
          <a:p>
            <a:pPr marL="45695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713427" y="2791106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868935" y="3215838"/>
            <a:ext cx="4275786" cy="5414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WS-Security</a:t>
            </a:r>
            <a:r>
              <a:rPr dirty="0" sz="10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규약에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의해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0">
                <a:solidFill>
                  <a:srgbClr val="000000"/>
                </a:solidFill>
                <a:latin typeface="QCOLLM+MalgunGothic"/>
                <a:cs typeface="QCOLLM+MalgunGothic"/>
              </a:rPr>
              <a:t>메시지에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0">
                <a:solidFill>
                  <a:srgbClr val="000000"/>
                </a:solidFill>
                <a:latin typeface="QCOLLM+MalgunGothic"/>
                <a:cs typeface="QCOLLM+MalgunGothic"/>
              </a:rPr>
              <a:t>전자서명정보를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63">
                <a:solidFill>
                  <a:srgbClr val="000000"/>
                </a:solidFill>
                <a:latin typeface="QCOLLM+MalgunGothic"/>
                <a:cs typeface="QCOLLM+MalgunGothic"/>
              </a:rPr>
              <a:t>기술함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항목에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상세정보는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“지침</a:t>
            </a:r>
            <a:r>
              <a:rPr dirty="0" sz="1000" spc="1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6.3.2절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전자서명”부분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45956" y="3325445"/>
            <a:ext cx="64254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Security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713427" y="3325445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206354" y="3804326"/>
            <a:ext cx="321228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930" y="4106404"/>
            <a:ext cx="113522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&lt;SOAP:Header&gt;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258142" y="4296697"/>
            <a:ext cx="63555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&lt;wsa:MessageID&gt;20090316093020111-be3cfa2c0b1e4e4697e8d41f3f0674cb&lt;/wsa:MessageID&gt;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258142" y="4486988"/>
            <a:ext cx="35372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&lt;wsa:To&gt;http://nts.go.kr/8080/eTaxService&lt;/wsa:To&gt;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258142" y="4677280"/>
            <a:ext cx="53199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&lt;wsa:Action&gt;http://www.kec.or.kr/standard/Tax/TaxInvoiceSubmit&lt;/wsa:Action&gt;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258142" y="4867573"/>
            <a:ext cx="1515322" cy="5124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&lt;kec:MessageHeader&gt;</a:t>
            </a:r>
          </a:p>
          <a:p>
            <a:pPr marL="179734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~~~~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258142" y="5248157"/>
            <a:ext cx="1573041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&lt;/kec:MessageHeader&gt;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&lt;Security&gt;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437876" y="5628741"/>
            <a:ext cx="5455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~~~~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258142" y="5819033"/>
            <a:ext cx="8712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&lt;/Security&gt;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079930" y="6009325"/>
            <a:ext cx="11854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&lt;/SOAP:Header&gt;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6415411"/>
            <a:ext cx="199400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6.2.3.3.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Message</a:t>
            </a:r>
            <a:r>
              <a:rPr dirty="0" sz="1200" spc="29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Header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6669363"/>
            <a:ext cx="6621000" cy="571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72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Header는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5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0">
                <a:solidFill>
                  <a:srgbClr val="000000"/>
                </a:solidFill>
                <a:latin typeface="Batang"/>
                <a:cs typeface="Batang"/>
              </a:rPr>
              <a:t>추가적인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5">
                <a:solidFill>
                  <a:srgbClr val="000000"/>
                </a:solidFill>
                <a:latin typeface="Batang"/>
                <a:cs typeface="Batang"/>
              </a:rPr>
              <a:t>정보로</a:t>
            </a:r>
            <a:r>
              <a:rPr dirty="0" sz="1100" spc="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0">
                <a:solidFill>
                  <a:srgbClr val="000000"/>
                </a:solidFill>
                <a:latin typeface="Batang"/>
                <a:cs typeface="Batang"/>
              </a:rPr>
              <a:t>구성되어</a:t>
            </a:r>
            <a:r>
              <a:rPr dirty="0" sz="1100" spc="3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6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5">
                <a:solidFill>
                  <a:srgbClr val="000000"/>
                </a:solidFill>
                <a:latin typeface="Batang"/>
                <a:cs typeface="Batang"/>
              </a:rPr>
              <a:t>상세</a:t>
            </a:r>
            <a:r>
              <a:rPr dirty="0" sz="1100" spc="4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2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7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9">
                <a:solidFill>
                  <a:srgbClr val="000000"/>
                </a:solidFill>
                <a:latin typeface="Batang"/>
                <a:cs typeface="Batang"/>
              </a:rPr>
              <a:t>6-3]과</a:t>
            </a:r>
            <a:r>
              <a:rPr dirty="0" sz="1100" spc="1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항목들은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반드시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6-3]에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순서대로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761515" y="7213493"/>
            <a:ext cx="27535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6-3]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5701241" y="7546435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567346" y="7611518"/>
            <a:ext cx="69848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3929789" y="7611518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6059187" y="7611518"/>
            <a:ext cx="89040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5701241" y="7697147"/>
            <a:ext cx="414213" cy="14946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  <a:p>
            <a:pPr marL="15232" marR="0">
              <a:lnSpc>
                <a:spcPts val="1036"/>
              </a:lnSpc>
              <a:spcBef>
                <a:spcPts val="206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15232" marR="0">
              <a:lnSpc>
                <a:spcPts val="1036"/>
              </a:lnSpc>
              <a:spcBef>
                <a:spcPts val="21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15232" marR="0">
              <a:lnSpc>
                <a:spcPts val="1036"/>
              </a:lnSpc>
              <a:spcBef>
                <a:spcPts val="207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2551317" y="7945736"/>
            <a:ext cx="23507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통신규약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버전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107347" y="8081225"/>
            <a:ext cx="619850" cy="719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</a:t>
            </a:r>
          </a:p>
          <a:p>
            <a:pPr marL="0" marR="0">
              <a:lnSpc>
                <a:spcPts val="1036"/>
              </a:lnSpc>
              <a:spcBef>
                <a:spcPts val="21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From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6164287" y="8081225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6564882" y="8081225"/>
            <a:ext cx="2601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551317" y="8216713"/>
            <a:ext cx="23034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지침에서는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‘3.0’으로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551317" y="8478554"/>
            <a:ext cx="3488042" cy="8534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  <a:p>
            <a:pPr marL="0" marR="0">
              <a:lnSpc>
                <a:spcPts val="1036"/>
              </a:lnSpc>
              <a:spcBef>
                <a:spcPts val="107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전송하는</a:t>
            </a:r>
            <a:r>
              <a:rPr dirty="0" sz="10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측의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9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사업자등록번호(국세청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2">
                <a:solidFill>
                  <a:srgbClr val="000000"/>
                </a:solidFill>
                <a:latin typeface="QCOLLM+MalgunGothic"/>
                <a:cs typeface="QCOLLM+MalgunGothic"/>
              </a:rPr>
              <a:t>사업자)</a:t>
            </a:r>
          </a:p>
          <a:p>
            <a:pPr marL="0" marR="0">
              <a:lnSpc>
                <a:spcPts val="1036"/>
              </a:lnSpc>
              <a:spcBef>
                <a:spcPts val="108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제외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1820193" y="8874362"/>
            <a:ext cx="6044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PartyID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6164287" y="8874362"/>
            <a:ext cx="259143" cy="74997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238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6529848" y="8874362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10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1820193" y="9302138"/>
            <a:ext cx="26642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PartyName</a:t>
            </a:r>
            <a:r>
              <a:rPr dirty="0" sz="1000" spc="4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전송하는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측의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사업자명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5716473" y="9302138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6391240" y="9311896"/>
            <a:ext cx="57421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5666130"/>
            <a:ext cx="5910197" cy="260093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84503" y="1169149"/>
            <a:ext cx="5761444" cy="4066945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07347" y="1239845"/>
            <a:ext cx="33371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551317" y="1239845"/>
            <a:ext cx="255389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716473" y="1239845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551317" y="1565625"/>
            <a:ext cx="3488042" cy="591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수신하는</a:t>
            </a:r>
            <a:r>
              <a:rPr dirty="0" sz="10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측의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9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사업자등록번호(국세청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1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0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2">
                <a:solidFill>
                  <a:srgbClr val="000000"/>
                </a:solidFill>
                <a:latin typeface="QCOLLM+MalgunGothic"/>
                <a:cs typeface="QCOLLM+MalgunGothic"/>
              </a:rPr>
              <a:t>사업자)</a:t>
            </a:r>
          </a:p>
          <a:p>
            <a:pPr marL="0" marR="0">
              <a:lnSpc>
                <a:spcPts val="1036"/>
              </a:lnSpc>
              <a:spcBef>
                <a:spcPts val="113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제외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820193" y="1699591"/>
            <a:ext cx="6044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PartyID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716473" y="1699591"/>
            <a:ext cx="386555" cy="8169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28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6164287" y="1699591"/>
            <a:ext cx="259143" cy="8169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28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529848" y="1699591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10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820193" y="2194350"/>
            <a:ext cx="3993750" cy="5809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PartyName</a:t>
            </a:r>
            <a:r>
              <a:rPr dirty="0" sz="1000" spc="4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수신하는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측의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사업자명</a:t>
            </a:r>
          </a:p>
          <a:p>
            <a:pPr marL="731123" marR="0">
              <a:lnSpc>
                <a:spcPts val="1036"/>
              </a:lnSpc>
              <a:spcBef>
                <a:spcPts val="105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결과를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비동기식으로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494815" y="2194350"/>
            <a:ext cx="4103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7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551317" y="2722601"/>
            <a:ext cx="3298357" cy="8611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03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받을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Endpoint</a:t>
            </a:r>
          </a:p>
          <a:p>
            <a:pPr marL="0" marR="0">
              <a:lnSpc>
                <a:spcPts val="1036"/>
              </a:lnSpc>
              <a:spcBef>
                <a:spcPts val="113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전송할</a:t>
            </a:r>
          </a:p>
          <a:p>
            <a:pPr marL="190396" marR="0">
              <a:lnSpc>
                <a:spcPts val="1036"/>
              </a:lnSpc>
              <a:spcBef>
                <a:spcPts val="108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반드시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기술하여야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함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07347" y="2856566"/>
            <a:ext cx="6499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ReplyTo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716473" y="2856566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164287" y="2856566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427796" y="2860235"/>
            <a:ext cx="52513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81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62">
                <a:solidFill>
                  <a:srgbClr val="000000"/>
                </a:solidFill>
                <a:latin typeface="QCOLLM+MalgunGothic"/>
                <a:cs typeface="QCOLLM+MalgunGothic"/>
              </a:rPr>
              <a:t>256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107347" y="3520305"/>
            <a:ext cx="1042740" cy="8504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OperationType</a:t>
            </a:r>
          </a:p>
          <a:p>
            <a:pPr marL="0" marR="0">
              <a:lnSpc>
                <a:spcPts val="1036"/>
              </a:lnSpc>
              <a:spcBef>
                <a:spcPts val="317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MessageType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551317" y="3520305"/>
            <a:ext cx="3865393" cy="8504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282828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160">
                <a:solidFill>
                  <a:srgbClr val="282828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6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30">
                <a:solidFill>
                  <a:srgbClr val="282828"/>
                </a:solidFill>
                <a:latin typeface="QCOLLM+MalgunGothic"/>
                <a:cs typeface="QCOLLM+MalgunGothic"/>
              </a:rPr>
              <a:t>송/수신</a:t>
            </a:r>
            <a:r>
              <a:rPr dirty="0" sz="1000" spc="37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0">
                <a:solidFill>
                  <a:srgbClr val="282828"/>
                </a:solidFill>
                <a:latin typeface="QCOLLM+MalgunGothic"/>
                <a:cs typeface="QCOLLM+MalgunGothic"/>
              </a:rPr>
              <a:t>업무명(</a:t>
            </a:r>
            <a:r>
              <a:rPr dirty="0" sz="1000" spc="-392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표</a:t>
            </a:r>
            <a:r>
              <a:rPr dirty="0" sz="1000" spc="-92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0">
                <a:solidFill>
                  <a:srgbClr val="282828"/>
                </a:solidFill>
                <a:latin typeface="QCOLLM+MalgunGothic"/>
                <a:cs typeface="QCOLLM+MalgunGothic"/>
              </a:rPr>
              <a:t>6-12</a:t>
            </a:r>
            <a:r>
              <a:rPr dirty="0" sz="1000" spc="63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60">
                <a:solidFill>
                  <a:srgbClr val="282828"/>
                </a:solidFill>
                <a:latin typeface="QCOLLM+MalgunGothic"/>
                <a:cs typeface="QCOLLM+MalgunGothic"/>
              </a:rPr>
              <a:t>송수신</a:t>
            </a:r>
            <a:r>
              <a:rPr dirty="0" sz="1000" spc="6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60">
                <a:solidFill>
                  <a:srgbClr val="282828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67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60">
                <a:solidFill>
                  <a:srgbClr val="282828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6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60">
                <a:solidFill>
                  <a:srgbClr val="282828"/>
                </a:solidFill>
                <a:latin typeface="QCOLLM+MalgunGothic"/>
                <a:cs typeface="QCOLLM+MalgunGothic"/>
              </a:rPr>
              <a:t>참조)</a:t>
            </a:r>
            <a:r>
              <a:rPr dirty="0" sz="1000" spc="87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105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282828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5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Request-Response</a:t>
            </a:r>
            <a:r>
              <a:rPr dirty="0" sz="1000" spc="14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MEP기준으로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봤을</a:t>
            </a:r>
            <a:r>
              <a:rPr dirty="0" sz="1000" spc="13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때</a:t>
            </a:r>
          </a:p>
          <a:p>
            <a:pPr marL="190396" marR="0">
              <a:lnSpc>
                <a:spcPts val="1036"/>
              </a:lnSpc>
              <a:spcBef>
                <a:spcPts val="1084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요청메시지인지,</a:t>
            </a:r>
            <a:r>
              <a:rPr dirty="0" sz="1000" spc="150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응답메시지인지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여부를</a:t>
            </a:r>
            <a:r>
              <a:rPr dirty="0" sz="1000" spc="146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기술(표</a:t>
            </a:r>
            <a:r>
              <a:rPr dirty="0" sz="1000" spc="1060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6150578" y="3520305"/>
            <a:ext cx="287231" cy="8504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1036"/>
              </a:lnSpc>
              <a:spcBef>
                <a:spcPts val="317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6564882" y="3520305"/>
            <a:ext cx="260131" cy="8504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0" marR="0">
              <a:lnSpc>
                <a:spcPts val="1036"/>
              </a:lnSpc>
              <a:spcBef>
                <a:spcPts val="317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741714" y="4318009"/>
            <a:ext cx="20972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6-12</a:t>
            </a:r>
            <a:r>
              <a:rPr dirty="0" sz="1000" spc="152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송수신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139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코드표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참조)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551317" y="4523525"/>
            <a:ext cx="18234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전송시간을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107347" y="4792978"/>
            <a:ext cx="8360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TimeStamp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551317" y="4792978"/>
            <a:ext cx="151341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UTC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입력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5716473" y="4792978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6164287" y="4792978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6529848" y="4792978"/>
            <a:ext cx="3301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2551317" y="5062432"/>
            <a:ext cx="22877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예&gt;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2009-02-06T09:30:05.801Z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206354" y="5436271"/>
            <a:ext cx="344700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5739871"/>
            <a:ext cx="2956585" cy="4866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&lt;kec:MessageHeader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wsu:Id="msgHeader"&gt;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&lt;kec:Version&gt;3.0&lt;/kec:Version&gt;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124102" y="6070218"/>
            <a:ext cx="8836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&lt;kec:From&gt;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124102" y="6234631"/>
            <a:ext cx="3748753" cy="6525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4039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&lt;kec:PartyID&gt;1234512345&lt;/kec:PartyID&gt;</a:t>
            </a:r>
          </a:p>
          <a:p>
            <a:pPr marL="134039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&lt;kec:PartyName&gt;한국인터넷진흥원&lt;/kec:PartyName&gt;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&lt;/kec:From&gt;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124102" y="6729390"/>
            <a:ext cx="73142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&lt;kec:To&gt;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124102" y="6893802"/>
            <a:ext cx="3018460" cy="6525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4039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&lt;kec:PartyID&gt;5678956789&lt;/kec:PartyID&gt;</a:t>
            </a:r>
          </a:p>
          <a:p>
            <a:pPr marL="134039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&lt;kec:PartyName&gt;국세청&lt;/kec:PartyName&gt;</a:t>
            </a:r>
          </a:p>
          <a:p>
            <a:pPr marL="0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&lt;/kec:To&gt;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079930" y="7388562"/>
            <a:ext cx="4255781" cy="9828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417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&lt;kec:ReplyTo&gt;http://kiec.or.kr/business/client1&lt;/kec:ReplyTo&gt;</a:t>
            </a:r>
          </a:p>
          <a:p>
            <a:pPr marL="44172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&lt;kec:OperationType&gt;01&lt;/kec:OperationType&gt;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&lt;kec:MessageType&gt;01&lt;/kec:MessageType&gt;</a:t>
            </a:r>
          </a:p>
          <a:p>
            <a:pPr marL="44172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&lt;kec:TimeStamp&gt;2009-02-06T09:32:05.801Z&lt;/kec:TimeStamp&gt;</a:t>
            </a:r>
          </a:p>
          <a:p>
            <a:pPr marL="0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&lt;/kec:MessageHeader&gt;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1079930" y="8415761"/>
            <a:ext cx="1592700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6.2.3.4.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200" spc="27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079930" y="8654490"/>
            <a:ext cx="6622710" cy="9783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3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3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요청/응답에</a:t>
            </a:r>
            <a:r>
              <a:rPr dirty="0" sz="1100" spc="3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34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Request/Response</a:t>
            </a:r>
            <a:r>
              <a:rPr dirty="0" sz="1100" spc="3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또는</a:t>
            </a:r>
            <a:r>
              <a:rPr dirty="0" sz="1100" spc="3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3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메시지로</a:t>
            </a:r>
            <a:r>
              <a:rPr dirty="0" sz="1100" spc="3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</a:p>
          <a:p>
            <a:pPr marL="0" marR="0">
              <a:lnSpc>
                <a:spcPts val="1103"/>
              </a:lnSpc>
              <a:spcBef>
                <a:spcPts val="539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Request/Response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에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상세구조는“지침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6.2.4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Request,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Response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data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구조”</a:t>
            </a:r>
            <a:r>
              <a:rPr dirty="0" sz="1100" spc="2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에서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있으며,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19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9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6.2.3.5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Fault”에서</a:t>
            </a:r>
          </a:p>
          <a:p>
            <a:pPr marL="0" marR="0">
              <a:lnSpc>
                <a:spcPts val="1103"/>
              </a:lnSpc>
              <a:spcBef>
                <a:spcPts val="55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6695" y="4207738"/>
            <a:ext cx="5762955" cy="1638808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6695" y="6874865"/>
            <a:ext cx="5762955" cy="2438031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355165"/>
            <a:ext cx="1651896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6.2.3.5.</a:t>
            </a:r>
            <a:r>
              <a:rPr dirty="0" sz="1200" spc="8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200" spc="27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Fault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639565"/>
            <a:ext cx="6623130" cy="852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통신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발생하거나,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수신한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기본구조에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맞지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않거나,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12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3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추가된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전송사업자의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유효하지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않은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오류를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생성하여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전송사업자에게</a:t>
            </a:r>
            <a:r>
              <a:rPr dirty="0" sz="1100" spc="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전달한다.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469237"/>
            <a:ext cx="6621379" cy="8520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4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오류가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발생한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안에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포함되어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되며,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하위에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한번만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존재한다.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버전에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3301784"/>
            <a:ext cx="158410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SKSQLF+MalgunGothicBold"/>
                <a:cs typeface="SKSQLF+MalgunGothicBold"/>
              </a:rPr>
              <a:t>Fault</a:t>
            </a:r>
            <a:r>
              <a:rPr dirty="0" sz="1100" spc="26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-</a:t>
            </a:r>
            <a:r>
              <a:rPr dirty="0" sz="1100" spc="26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SKSQLF+MalgunGothicBold"/>
                <a:cs typeface="SKSQLF+MalgunGothicBold"/>
              </a:rPr>
              <a:t>v1.1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206354" y="3626213"/>
            <a:ext cx="4802786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v1.1인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6-4]와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75289" y="3973961"/>
            <a:ext cx="20559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6-4]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구조-v1.1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594619" y="4281024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454631" y="4341540"/>
            <a:ext cx="69848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7009" y="4341540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031770" y="4341540"/>
            <a:ext cx="93622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9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594619" y="4428690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횟수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69797" y="4722950"/>
            <a:ext cx="4687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373105" y="4722950"/>
            <a:ext cx="20056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611374" y="4722950"/>
            <a:ext cx="38507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373105" y="5030463"/>
            <a:ext cx="34794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Fault를</a:t>
            </a:r>
            <a:r>
              <a:rPr dirty="0" sz="10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식별하는</a:t>
            </a:r>
            <a:r>
              <a:rPr dirty="0" sz="1000" spc="1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코드로서</a:t>
            </a:r>
            <a:r>
              <a:rPr dirty="0" sz="1000" spc="1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값은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“3)</a:t>
            </a:r>
            <a:r>
              <a:rPr dirty="0" sz="1000" spc="1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453108" y="5112669"/>
            <a:ext cx="769273" cy="7575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faultcode</a:t>
            </a:r>
          </a:p>
          <a:p>
            <a:pPr marL="0" marR="0">
              <a:lnSpc>
                <a:spcPts val="1036"/>
              </a:lnSpc>
              <a:spcBef>
                <a:spcPts val="24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faultstring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611374" y="5112669"/>
            <a:ext cx="385073" cy="7575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24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6136869" y="5112669"/>
            <a:ext cx="259143" cy="7575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24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6583160" y="5112669"/>
            <a:ext cx="2601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563502" y="5194875"/>
            <a:ext cx="225437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설명”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부분을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373105" y="5465851"/>
            <a:ext cx="34806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80">
                <a:solidFill>
                  <a:srgbClr val="000000"/>
                </a:solidFill>
                <a:latin typeface="QCOLLM+MalgunGothic"/>
                <a:cs typeface="QCOLLM+MalgunGothic"/>
              </a:rPr>
              <a:t>이용자가</a:t>
            </a:r>
            <a:r>
              <a:rPr dirty="0" sz="10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인지할</a:t>
            </a:r>
            <a:r>
              <a:rPr dirty="0" sz="10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0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있도록</a:t>
            </a:r>
            <a:r>
              <a:rPr dirty="0" sz="10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4">
                <a:solidFill>
                  <a:srgbClr val="000000"/>
                </a:solidFill>
                <a:latin typeface="QCOLLM+MalgunGothic"/>
                <a:cs typeface="QCOLLM+MalgunGothic"/>
              </a:rPr>
              <a:t>Fault를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0">
                <a:solidFill>
                  <a:srgbClr val="000000"/>
                </a:solidFill>
                <a:latin typeface="QCOLLM+MalgunGothic"/>
                <a:cs typeface="QCOLLM+MalgunGothic"/>
              </a:rPr>
              <a:t>설명하는</a:t>
            </a:r>
            <a:r>
              <a:rPr dirty="0" sz="10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스트링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468922" y="5559337"/>
            <a:ext cx="46892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87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6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563502" y="5630263"/>
            <a:ext cx="32510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으로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“3)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설명”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부분을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206354" y="5968917"/>
            <a:ext cx="158410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5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SKSQLF+MalgunGothicBold"/>
                <a:cs typeface="SKSQLF+MalgunGothicBold"/>
              </a:rPr>
              <a:t>Fault</a:t>
            </a:r>
            <a:r>
              <a:rPr dirty="0" sz="1100" spc="26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-</a:t>
            </a:r>
            <a:r>
              <a:rPr dirty="0" sz="1100" spc="26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SKSQLF+MalgunGothicBold"/>
                <a:cs typeface="SKSQLF+MalgunGothicBold"/>
              </a:rPr>
              <a:t>v1.2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206354" y="6293346"/>
            <a:ext cx="4802786" cy="6794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v1.2인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경우에는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6-5]와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  <a:p>
            <a:pPr marL="1868935" marR="0">
              <a:lnSpc>
                <a:spcPts val="1036"/>
              </a:lnSpc>
              <a:spcBef>
                <a:spcPts val="158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6-5]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구조-v1.2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5594619" y="6948157"/>
            <a:ext cx="399926" cy="4381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  <a:p>
            <a:pPr marL="0" marR="0">
              <a:lnSpc>
                <a:spcPts val="937"/>
              </a:lnSpc>
              <a:spcBef>
                <a:spcPts val="275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횟수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454631" y="7008673"/>
            <a:ext cx="69848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373105" y="7008673"/>
            <a:ext cx="2005633" cy="1064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73903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  <a:p>
            <a:pPr marL="0" marR="0">
              <a:lnSpc>
                <a:spcPts val="1036"/>
              </a:lnSpc>
              <a:spcBef>
                <a:spcPts val="193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  <a:p>
            <a:pPr marL="0" marR="0">
              <a:lnSpc>
                <a:spcPts val="1036"/>
              </a:lnSpc>
              <a:spcBef>
                <a:spcPts val="17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6031770" y="7008673"/>
            <a:ext cx="93622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9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169797" y="7391606"/>
            <a:ext cx="4687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5611374" y="7391606"/>
            <a:ext cx="385073" cy="6753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17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453108" y="7744788"/>
            <a:ext cx="718161" cy="721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  <a:p>
            <a:pPr marL="208674" marR="0">
              <a:lnSpc>
                <a:spcPts val="1036"/>
              </a:lnSpc>
              <a:spcBef>
                <a:spcPts val="215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373105" y="8061434"/>
            <a:ext cx="348002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Fault를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식별하는</a:t>
            </a:r>
            <a:r>
              <a:rPr dirty="0" sz="1000" spc="1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주코드</a:t>
            </a:r>
            <a:r>
              <a:rPr dirty="0" sz="10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</a:t>
            </a:r>
            <a:r>
              <a:rPr dirty="0" sz="10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1.2</a:t>
            </a:r>
            <a:r>
              <a:rPr dirty="0" sz="10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5611374" y="8143640"/>
            <a:ext cx="385073" cy="11944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24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240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6136869" y="8143640"/>
            <a:ext cx="259143" cy="11944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244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240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6468922" y="8154920"/>
            <a:ext cx="487972" cy="727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87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6">
                <a:solidFill>
                  <a:srgbClr val="000000"/>
                </a:solidFill>
                <a:latin typeface="QCOLLM+MalgunGothic"/>
                <a:cs typeface="QCOLLM+MalgunGothic"/>
              </a:rPr>
              <a:t>30</a:t>
            </a:r>
          </a:p>
          <a:p>
            <a:pPr marL="114237" marR="0">
              <a:lnSpc>
                <a:spcPts val="1036"/>
              </a:lnSpc>
              <a:spcBef>
                <a:spcPts val="246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563502" y="8225846"/>
            <a:ext cx="32405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Framework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(Second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Edition)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2373105" y="8496822"/>
            <a:ext cx="347944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Fault를</a:t>
            </a:r>
            <a:r>
              <a:rPr dirty="0" sz="1000" spc="2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식별하는</a:t>
            </a:r>
            <a:r>
              <a:rPr dirty="0" sz="10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세부</a:t>
            </a:r>
            <a:r>
              <a:rPr dirty="0" sz="1000" spc="2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코드.</a:t>
            </a:r>
            <a:r>
              <a:rPr dirty="0" sz="10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2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000" spc="2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“3)</a:t>
            </a:r>
            <a:r>
              <a:rPr dirty="0" sz="1000" spc="2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661783" y="8579029"/>
            <a:ext cx="6890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Subcode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2563502" y="8662757"/>
            <a:ext cx="225437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설명”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부분을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2373105" y="8932210"/>
            <a:ext cx="34806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80">
                <a:solidFill>
                  <a:srgbClr val="000000"/>
                </a:solidFill>
                <a:latin typeface="QCOLLM+MalgunGothic"/>
                <a:cs typeface="QCOLLM+MalgunGothic"/>
              </a:rPr>
              <a:t>이용자가</a:t>
            </a:r>
            <a:r>
              <a:rPr dirty="0" sz="10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인지할</a:t>
            </a:r>
            <a:r>
              <a:rPr dirty="0" sz="10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0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있도록</a:t>
            </a:r>
            <a:r>
              <a:rPr dirty="0" sz="10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34">
                <a:solidFill>
                  <a:srgbClr val="000000"/>
                </a:solidFill>
                <a:latin typeface="QCOLLM+MalgunGothic"/>
                <a:cs typeface="QCOLLM+MalgunGothic"/>
              </a:rPr>
              <a:t>Fault를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0">
                <a:solidFill>
                  <a:srgbClr val="000000"/>
                </a:solidFill>
                <a:latin typeface="QCOLLM+MalgunGothic"/>
                <a:cs typeface="QCOLLM+MalgunGothic"/>
              </a:rPr>
              <a:t>설명하는</a:t>
            </a:r>
            <a:r>
              <a:rPr dirty="0" sz="10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81">
                <a:solidFill>
                  <a:srgbClr val="000000"/>
                </a:solidFill>
                <a:latin typeface="QCOLLM+MalgunGothic"/>
                <a:cs typeface="QCOLLM+MalgunGothic"/>
              </a:rPr>
              <a:t>스트링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1453108" y="9015939"/>
            <a:ext cx="60632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Reason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6468922" y="9027219"/>
            <a:ext cx="46892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87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800" spc="-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6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2563502" y="9098145"/>
            <a:ext cx="32510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으로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“3)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설명”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부분을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20063" y="2001863"/>
            <a:ext cx="5613692" cy="3925366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06354" y="1152245"/>
            <a:ext cx="216153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3)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1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449272"/>
            <a:ext cx="5661095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Fault</a:t>
            </a:r>
            <a:r>
              <a:rPr dirty="0" sz="1100" spc="1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6-6]과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코드값과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설명을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988468" y="1769618"/>
            <a:ext cx="23699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6-6]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44433" y="2074085"/>
            <a:ext cx="1118120" cy="6023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3">
                <a:solidFill>
                  <a:srgbClr val="000000"/>
                </a:solidFill>
                <a:latin typeface="QCOLLM+MalgunGothic"/>
                <a:cs typeface="QCOLLM+MalgunGothic"/>
              </a:rPr>
              <a:t>faultcode(Value)</a:t>
            </a:r>
          </a:p>
          <a:p>
            <a:pPr marL="51787" marR="0">
              <a:lnSpc>
                <a:spcPts val="1036"/>
              </a:lnSpc>
              <a:spcBef>
                <a:spcPts val="116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WSM001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371582" y="2074085"/>
            <a:ext cx="126303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faultstring(Reason)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101111" y="2067169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37870" y="2354195"/>
            <a:ext cx="19005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통신오류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737870" y="2666274"/>
            <a:ext cx="32990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도중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223834" y="2751525"/>
            <a:ext cx="1177186" cy="8885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VersionMismatch</a:t>
            </a:r>
          </a:p>
          <a:p>
            <a:pPr marL="0" marR="0">
              <a:lnSpc>
                <a:spcPts val="1036"/>
              </a:lnSpc>
              <a:spcBef>
                <a:spcPts val="347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MustUnderstand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928266" y="2835253"/>
            <a:ext cx="19968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발견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737870" y="3148854"/>
            <a:ext cx="3284337" cy="6601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헤더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mustUnderstand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“1”로</a:t>
            </a:r>
          </a:p>
          <a:p>
            <a:pPr marL="190396" marR="0">
              <a:lnSpc>
                <a:spcPts val="1036"/>
              </a:lnSpc>
              <a:spcBef>
                <a:spcPts val="34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설정되었으나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항목을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수신측에서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이해하지</a:t>
            </a:r>
          </a:p>
          <a:p>
            <a:pPr marL="190396" marR="0">
              <a:lnSpc>
                <a:spcPts val="1036"/>
              </a:lnSpc>
              <a:spcBef>
                <a:spcPts val="2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못하거나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처리하지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못하는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96221" y="3798892"/>
            <a:ext cx="706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WSM002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737870" y="3798892"/>
            <a:ext cx="1974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737870" y="4110971"/>
            <a:ext cx="3023342" cy="6601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body내에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받는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쪽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노드가</a:t>
            </a:r>
          </a:p>
          <a:p>
            <a:pPr marL="190396" marR="0">
              <a:lnSpc>
                <a:spcPts val="1036"/>
              </a:lnSpc>
              <a:spcBef>
                <a:spcPts val="34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지원하지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encoding을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요구하는</a:t>
            </a:r>
          </a:p>
          <a:p>
            <a:pPr marL="190396" marR="0">
              <a:lnSpc>
                <a:spcPts val="1036"/>
              </a:lnSpc>
              <a:spcBef>
                <a:spcPts val="293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엘리먼트가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발생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223834" y="4279951"/>
            <a:ext cx="15444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DataEncodingUnknown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223834" y="4762531"/>
            <a:ext cx="49992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InvalidSOAPHeader</a:t>
            </a:r>
            <a:r>
              <a:rPr dirty="0" sz="1000" spc="27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맞지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223834" y="5074610"/>
            <a:ext cx="11773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InvalidSOAPBody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3737870" y="5074610"/>
            <a:ext cx="3112682" cy="6342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규격에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맞지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  <a:p>
            <a:pPr marL="0" marR="0">
              <a:lnSpc>
                <a:spcPts val="1036"/>
              </a:lnSpc>
              <a:spcBef>
                <a:spcPts val="14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296221" y="5377555"/>
            <a:ext cx="7062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WSM003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223834" y="5700290"/>
            <a:ext cx="111252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InvalidSignature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3737870" y="5700290"/>
            <a:ext cx="31372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서명검증에서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검증값이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유효하지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079930" y="6252521"/>
            <a:ext cx="4638371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6.2.4.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업무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별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Request,</a:t>
            </a:r>
            <a:r>
              <a:rPr dirty="0" sz="1200" spc="282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Response</a:t>
            </a:r>
            <a:r>
              <a:rPr dirty="0" sz="1200" spc="30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data</a:t>
            </a:r>
            <a:r>
              <a:rPr dirty="0" sz="1200" spc="29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첨부문서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079930" y="6518652"/>
            <a:ext cx="6622752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사업자간의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연계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크게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제출,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그리고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결과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요청으로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나눌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있고,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업무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별로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7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Body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다른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구조를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가진다.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7234428"/>
            <a:ext cx="2835922" cy="387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6.2.4.1.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5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제출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업무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7488380"/>
            <a:ext cx="6623109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업무이다.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업무와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해당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(세금)계산서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제출에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전송(요청)/접수증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교부(응답)</a:t>
            </a:r>
            <a:r>
              <a:rPr dirty="0" sz="1100" spc="1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교환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079930" y="8459460"/>
            <a:ext cx="151503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요청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079930" y="8683243"/>
            <a:ext cx="121229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079930" y="8904153"/>
            <a:ext cx="662123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제출할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6-7]과</a:t>
            </a:r>
            <a:r>
              <a:rPr dirty="0" sz="1100" spc="9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14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되어야</a:t>
            </a:r>
            <a:r>
              <a:rPr dirty="0" sz="1100" spc="18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69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3647" y="1403591"/>
            <a:ext cx="5773622" cy="310482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5034356"/>
            <a:ext cx="5910197" cy="1141018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96695" y="8534209"/>
            <a:ext cx="5732500" cy="988771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01451" y="1171339"/>
            <a:ext cx="45332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6-7]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제출업무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요청메시지의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740844" y="1449478"/>
            <a:ext cx="399926" cy="4426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  <a:p>
            <a:pPr marL="0" marR="0">
              <a:lnSpc>
                <a:spcPts val="937"/>
              </a:lnSpc>
              <a:spcBef>
                <a:spcPts val="261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628273" y="1514561"/>
            <a:ext cx="69848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010518" y="151456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107929" y="1514561"/>
            <a:ext cx="88431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5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116486" y="1809198"/>
            <a:ext cx="11565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RequestMessage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65555" y="1809198"/>
            <a:ext cx="1395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757599" y="1809198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65555" y="2029937"/>
            <a:ext cx="3242298" cy="7103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제출,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수신확인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수신을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포함하여</a:t>
            </a:r>
          </a:p>
          <a:p>
            <a:pPr marL="190396" marR="0">
              <a:lnSpc>
                <a:spcPts val="1036"/>
              </a:lnSpc>
              <a:spcBef>
                <a:spcPts val="5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번의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제출에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따른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프로세스를</a:t>
            </a:r>
          </a:p>
          <a:p>
            <a:pPr marL="190396" marR="0">
              <a:lnSpc>
                <a:spcPts val="1036"/>
              </a:lnSpc>
              <a:spcBef>
                <a:spcPts val="4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구분하기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65555" y="2611470"/>
            <a:ext cx="3342391" cy="11001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단위로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unique한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</a:p>
          <a:p>
            <a:pPr marL="0" marR="0">
              <a:lnSpc>
                <a:spcPts val="1036"/>
              </a:lnSpc>
              <a:spcBef>
                <a:spcPts val="5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등록번호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년월일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'-'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(0,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1,</a:t>
            </a:r>
          </a:p>
          <a:p>
            <a:pPr marL="190396" marR="0">
              <a:lnSpc>
                <a:spcPts val="1036"/>
              </a:lnSpc>
              <a:spcBef>
                <a:spcPts val="4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9,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c,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e,</a:t>
            </a:r>
            <a:r>
              <a:rPr dirty="0" sz="10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f)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</a:p>
          <a:p>
            <a:pPr marL="190396" marR="0">
              <a:lnSpc>
                <a:spcPts val="1036"/>
              </a:lnSpc>
              <a:spcBef>
                <a:spcPts val="4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임의로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하나를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선택한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32번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반복,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즉</a:t>
            </a:r>
          </a:p>
          <a:p>
            <a:pPr marL="190396" marR="0">
              <a:lnSpc>
                <a:spcPts val="1036"/>
              </a:lnSpc>
              <a:spcBef>
                <a:spcPts val="5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16진수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32자리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기재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881120" y="2903758"/>
            <a:ext cx="71974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757599" y="2903758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213028" y="2903758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572498" y="2903758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665555" y="3582721"/>
            <a:ext cx="3346488" cy="5170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예&gt;12345678-yyyymmdd-be3cfa2c0b1e4e4697</a:t>
            </a:r>
          </a:p>
          <a:p>
            <a:pPr marL="190396" marR="0">
              <a:lnSpc>
                <a:spcPts val="1036"/>
              </a:lnSpc>
              <a:spcBef>
                <a:spcPts val="5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e8d41f3f0674cb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881120" y="4018109"/>
            <a:ext cx="3589132" cy="6007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TotalCount</a:t>
            </a:r>
            <a:r>
              <a:rPr dirty="0" sz="1000" spc="8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첨부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개수</a:t>
            </a:r>
          </a:p>
          <a:p>
            <a:pPr marL="0" marR="0">
              <a:lnSpc>
                <a:spcPts val="1036"/>
              </a:lnSpc>
              <a:spcBef>
                <a:spcPts val="11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ReferenceID</a:t>
            </a:r>
            <a:r>
              <a:rPr dirty="0" sz="1000" spc="3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첨부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MIME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Content-ID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757599" y="4018109"/>
            <a:ext cx="386428" cy="6007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11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6199320" y="4018109"/>
            <a:ext cx="287231" cy="6007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3708" marR="0">
              <a:lnSpc>
                <a:spcPts val="1036"/>
              </a:lnSpc>
              <a:spcBef>
                <a:spcPts val="115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6607530" y="4018109"/>
            <a:ext cx="2601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6453690" y="4296697"/>
            <a:ext cx="58261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3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1000" spc="-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8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206354" y="4804501"/>
            <a:ext cx="189329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5108102"/>
            <a:ext cx="15680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&lt;kec:RequestMessage&gt;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169797" y="5310572"/>
            <a:ext cx="6055904" cy="5246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&lt;kec:SubmitID&gt;12345678-20090325-be3cfa2c0b1e4e4697e8d41f3f0674cb&lt;/kec:SubmitID&gt;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&lt;kec:TotalCount&gt;100&lt;/kec:TotalCount&gt;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079930" y="5717036"/>
            <a:ext cx="3473373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&lt;kec:ReferenceID&gt;0987654321&lt;/kec:ReferenceID&gt;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&lt;/kec:RequestMessage&gt;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079930" y="6372336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079930" y="6620648"/>
            <a:ext cx="6621000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24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암호화된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24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파일이다.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대해서는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5.3절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암호화”에서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079930" y="7202010"/>
            <a:ext cx="151503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응답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7453195"/>
            <a:ext cx="121229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079930" y="7701507"/>
            <a:ext cx="6621357" cy="6008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전자(세금)계산서를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제출하면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국세청은</a:t>
            </a:r>
            <a:r>
              <a:rPr dirty="0" sz="1100" spc="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접수증을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교부하는데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</a:p>
          <a:p>
            <a:pPr marL="0" marR="0">
              <a:lnSpc>
                <a:spcPts val="1103"/>
              </a:lnSpc>
              <a:spcBef>
                <a:spcPts val="874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6-8]과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983173" y="8301963"/>
            <a:ext cx="4664645" cy="5796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6-8]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제출업무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응답메시지의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  <a:p>
            <a:pPr marL="3827737" marR="0">
              <a:lnSpc>
                <a:spcPts val="937"/>
              </a:lnSpc>
              <a:spcBef>
                <a:spcPts val="123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623703" y="8646707"/>
            <a:ext cx="69848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4040982" y="864670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6158194" y="8646707"/>
            <a:ext cx="829481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5810910" y="8733858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1116486" y="8924599"/>
            <a:ext cx="12432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ResponseMessage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656416" y="8924599"/>
            <a:ext cx="1395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5827665" y="8924599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2656416" y="9130114"/>
            <a:ext cx="30075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제출했을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1550591" y="9239722"/>
            <a:ext cx="9055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RefSubmitID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5827665" y="9239722"/>
            <a:ext cx="3864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6263293" y="9239722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6567928" y="9239722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2846813" y="9349330"/>
            <a:ext cx="13557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377708"/>
            <a:ext cx="5910197" cy="73607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3647" y="5468226"/>
            <a:ext cx="5746203" cy="2495892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06817" y="8385022"/>
            <a:ext cx="5910197" cy="938530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1149372"/>
            <a:ext cx="189329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452972"/>
            <a:ext cx="16678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&lt;kec:ResponseMessage&gt;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655442"/>
            <a:ext cx="6585380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&lt;kec:RefSubmitID&gt;12345678-20090325-be3cfa2c0b1e4e4697e8d41f3f0674cb&lt;/kec:RefSubmitID&gt;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&lt;/kec:ResponseMessage&gt;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2283341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2504251"/>
            <a:ext cx="6619627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접수증</a:t>
            </a:r>
            <a:r>
              <a:rPr dirty="0" sz="1100" spc="2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교부</a:t>
            </a:r>
            <a:r>
              <a:rPr dirty="0" sz="1100" spc="2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2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2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26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전자서명된</a:t>
            </a:r>
            <a:r>
              <a:rPr dirty="0" sz="1100" spc="2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접수증이다.</a:t>
            </a:r>
            <a:r>
              <a:rPr dirty="0" sz="1100" spc="3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접수증의</a:t>
            </a:r>
            <a:r>
              <a:rPr dirty="0" sz="1100" spc="2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2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4.2.1절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접수증”에서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상세하게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3245906"/>
            <a:ext cx="211599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6.2.4.2.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전송업무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3498336"/>
            <a:ext cx="6621379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9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업무이다.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2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2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업무와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수신확인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전송(요청)/수신확인(응답)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4470938"/>
            <a:ext cx="151503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요청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4694721"/>
            <a:ext cx="121229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6354" y="4914110"/>
            <a:ext cx="6475613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5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6-9]와</a:t>
            </a:r>
            <a:r>
              <a:rPr dirty="0" sz="1100" spc="5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217741" y="5235978"/>
            <a:ext cx="40060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6-9]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전송업무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요청메시지의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629652" y="5555219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440923" y="5620302"/>
            <a:ext cx="69848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782042" y="5620302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969320" y="5620302"/>
            <a:ext cx="940673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97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629652" y="5707453"/>
            <a:ext cx="409451" cy="6160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  <a:p>
            <a:pPr marL="15231" marR="0">
              <a:lnSpc>
                <a:spcPts val="1036"/>
              </a:lnSpc>
              <a:spcBef>
                <a:spcPts val="148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116486" y="6010847"/>
            <a:ext cx="273607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RequestMessage</a:t>
            </a:r>
            <a:r>
              <a:rPr dirty="0" sz="1000" spc="12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290854" y="6297046"/>
            <a:ext cx="269846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송수신을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구분하기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290854" y="6517785"/>
            <a:ext cx="3657696" cy="9798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단위로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unique한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</a:p>
          <a:p>
            <a:pPr marL="0" marR="0">
              <a:lnSpc>
                <a:spcPts val="1036"/>
              </a:lnSpc>
              <a:spcBef>
                <a:spcPts val="73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년월일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(0,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8,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9,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0">
                <a:solidFill>
                  <a:srgbClr val="000000"/>
                </a:solidFill>
                <a:latin typeface="QCOLLM+MalgunGothic"/>
                <a:cs typeface="QCOLLM+MalgunGothic"/>
              </a:rPr>
              <a:t>b,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c,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e,</a:t>
            </a:r>
          </a:p>
          <a:p>
            <a:pPr marL="190396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f)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임의로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하나를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선택한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32번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반복,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즉</a:t>
            </a:r>
          </a:p>
          <a:p>
            <a:pPr marL="190396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16진수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32자리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기재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431784" y="6846609"/>
            <a:ext cx="66348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ResultID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644884" y="6846609"/>
            <a:ext cx="386555" cy="11762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573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074419" y="6846609"/>
            <a:ext cx="259143" cy="11762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573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6490246" y="6846609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290854" y="7396173"/>
            <a:ext cx="365063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예&gt;yyyymmddb93fc588ad141b58cf9f063a22111278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1431784" y="7700640"/>
            <a:ext cx="396748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ReferenceID</a:t>
            </a:r>
            <a:r>
              <a:rPr dirty="0" sz="1000" spc="9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페이로드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MIME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Content-ID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331836" y="7700640"/>
            <a:ext cx="6469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최대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079930" y="8189763"/>
            <a:ext cx="1720533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0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0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8458764"/>
            <a:ext cx="15680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&lt;kec:RequestMessage&gt;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079930" y="8662757"/>
            <a:ext cx="5272971" cy="727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&lt;kec:ResultID&gt;20090325b93fc588ad141b58cf9f063a22111278&lt;/kec:ResultID&gt;</a:t>
            </a:r>
          </a:p>
          <a:p>
            <a:pPr marL="89867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&lt;kec:ReferenceID&gt;0987654321&lt;/kec:ReferenceID&gt;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&lt;/kec:RequestMessage&gt;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4469574"/>
            <a:ext cx="5910197" cy="698017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6695" y="3062934"/>
            <a:ext cx="5737059" cy="95832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96695" y="8479395"/>
            <a:ext cx="5758395" cy="1110577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152245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373155"/>
            <a:ext cx="6621379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목록으로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세부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4.2.2절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문서”에서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898190"/>
            <a:ext cx="1515032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응답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2341361"/>
            <a:ext cx="6621520" cy="5460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전송하면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사업자는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응답으로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수신확인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Batang"/>
                <a:cs typeface="Batang"/>
              </a:rPr>
              <a:t>보내야하는데</a:t>
            </a:r>
          </a:p>
          <a:p>
            <a:pPr marL="0" marR="0">
              <a:lnSpc>
                <a:spcPts val="1103"/>
              </a:lnSpc>
              <a:spcBef>
                <a:spcPts val="443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6-10]과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147676" y="2830686"/>
            <a:ext cx="41601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6-10]</a:t>
            </a:r>
            <a:r>
              <a:rPr dirty="0" sz="10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응답메시지의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826142" y="3108824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06419" y="3173907"/>
            <a:ext cx="69848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929789" y="3173907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170379" y="3173907"/>
            <a:ext cx="82503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826142" y="3261059"/>
            <a:ext cx="409451" cy="5521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  <a:p>
            <a:pPr marL="16754" marR="0">
              <a:lnSpc>
                <a:spcPts val="1036"/>
              </a:lnSpc>
              <a:spcBef>
                <a:spcPts val="97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116486" y="3500515"/>
            <a:ext cx="28849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ResponseMessage</a:t>
            </a:r>
            <a:r>
              <a:rPr dirty="0" sz="1000" spc="16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492711" y="3800415"/>
            <a:ext cx="47504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RefResultID</a:t>
            </a:r>
            <a:r>
              <a:rPr dirty="0" sz="1000" spc="17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처리결과를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보냈을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ResultID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842897" y="3800415"/>
            <a:ext cx="38507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275478" y="3800415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6575544" y="3800415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206354" y="4241237"/>
            <a:ext cx="189329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079930" y="4544837"/>
            <a:ext cx="16678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&lt;kec:ResponseMessage&gt;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79930" y="4735129"/>
            <a:ext cx="5698955" cy="5124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&lt;kec:RefResultID&gt;20090325b93fc588ad141b58cf9f063a22111278&lt;/kec:RefResultID&gt;</a:t>
            </a:r>
          </a:p>
          <a:p>
            <a:pPr marL="0" marR="0">
              <a:lnSpc>
                <a:spcPts val="1036"/>
              </a:lnSpc>
              <a:spcBef>
                <a:spcPts val="4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&lt;/kec:ResponseMessage&gt;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079930" y="5366072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1206354" y="5614384"/>
            <a:ext cx="118742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없음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079930" y="6071363"/>
            <a:ext cx="2203576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6.2.4.3.</a:t>
            </a:r>
            <a:r>
              <a:rPr dirty="0" sz="1200" spc="29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요청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업무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1079930" y="6369463"/>
            <a:ext cx="6623145" cy="10194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제출한</a:t>
            </a:r>
            <a:r>
              <a:rPr dirty="0" sz="1100" spc="2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전송을</a:t>
            </a:r>
            <a:r>
              <a:rPr dirty="0" sz="1100" spc="2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요청하는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업무이다.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업무와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보내는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응답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업무로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구성된다.</a:t>
            </a:r>
            <a:r>
              <a:rPr dirty="0" sz="1100" spc="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이러한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요청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Batang"/>
                <a:cs typeface="Batang"/>
              </a:rPr>
              <a:t>전송(요청)/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전송(응답)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동기식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교환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방식으로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079930" y="7342065"/>
            <a:ext cx="1515032" cy="5930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1)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요청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  <a:p>
            <a:pPr marL="0" marR="0">
              <a:lnSpc>
                <a:spcPts val="1149"/>
              </a:lnSpc>
              <a:spcBef>
                <a:spcPts val="77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079930" y="7814161"/>
            <a:ext cx="6621239" cy="517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국세청에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전자(세금)계산서</a:t>
            </a:r>
            <a:r>
              <a:rPr dirty="0" sz="1100" spc="11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요청할</a:t>
            </a:r>
            <a:r>
              <a:rPr dirty="0" sz="1100" spc="11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6-11]과</a:t>
            </a:r>
          </a:p>
          <a:p>
            <a:pPr marL="0" marR="0">
              <a:lnSpc>
                <a:spcPts val="1103"/>
              </a:lnSpc>
              <a:spcBef>
                <a:spcPts val="215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158338" y="8247159"/>
            <a:ext cx="41601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6-11]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요청메시지의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5710381" y="8525298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443969" y="8590381"/>
            <a:ext cx="698488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3806413" y="8590381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6086605" y="8590381"/>
            <a:ext cx="88900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5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5710381" y="8677531"/>
            <a:ext cx="409451" cy="5399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  <a:p>
            <a:pPr marL="15231" marR="0">
              <a:lnSpc>
                <a:spcPts val="1036"/>
              </a:lnSpc>
              <a:spcBef>
                <a:spcPts val="88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116486" y="8904809"/>
            <a:ext cx="27430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RequestMessage</a:t>
            </a:r>
            <a:r>
              <a:rPr dirty="0" sz="1000" spc="13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296947" y="9197097"/>
            <a:ext cx="351731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제출했을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설정한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500326" y="9280825"/>
            <a:ext cx="8719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RefSubmitD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5725612" y="9280825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6191704" y="9280825"/>
            <a:ext cx="2591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6555743" y="9280825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2487343" y="9366077"/>
            <a:ext cx="91096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817" y="1377708"/>
            <a:ext cx="5910197" cy="81218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06817" y="7870469"/>
            <a:ext cx="5910197" cy="938542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96695" y="4591354"/>
            <a:ext cx="5740107" cy="2829280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1149372"/>
            <a:ext cx="189329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1452972"/>
            <a:ext cx="15680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&lt;kec:RequestMessage&gt;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681322"/>
            <a:ext cx="6514838" cy="5505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8211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&lt;kec:RefSmitID&gt;12345678-20090325-be3cfa2c0b1e4e4697e8d41f3f0674cb&lt;/kec:RefSubmitID&gt;</a:t>
            </a:r>
          </a:p>
          <a:p>
            <a:pPr marL="0" marR="0">
              <a:lnSpc>
                <a:spcPts val="1036"/>
              </a:lnSpc>
              <a:spcBef>
                <a:spcPts val="76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&lt;/kec:RequestMessage&gt;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2388382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06354" y="2664097"/>
            <a:ext cx="1187428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없음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3120626"/>
            <a:ext cx="151503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9">
                <a:solidFill>
                  <a:srgbClr val="000000"/>
                </a:solidFill>
                <a:latin typeface="SKSQLF+MalgunGothicBold"/>
                <a:cs typeface="SKSQLF+MalgunGothicBold"/>
              </a:rPr>
              <a:t>2)</a:t>
            </a:r>
            <a:r>
              <a:rPr dirty="0" sz="1100" spc="27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응답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1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구조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3426616"/>
            <a:ext cx="1212297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가)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SKSQLF+MalgunGothicBold"/>
                <a:cs typeface="SKSQLF+MalgunGothicBold"/>
              </a:rPr>
              <a:t>SOAP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Body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3703852"/>
            <a:ext cx="6621379" cy="6282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전송할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Body는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6-12]와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</a:p>
          <a:p>
            <a:pPr marL="0" marR="0">
              <a:lnSpc>
                <a:spcPts val="1103"/>
              </a:lnSpc>
              <a:spcBef>
                <a:spcPts val="109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181185" y="4359112"/>
            <a:ext cx="4366864" cy="6329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6-12]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요청업무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응답메시지의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Body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  <a:p>
            <a:pPr marL="3568797" marR="0">
              <a:lnSpc>
                <a:spcPts val="937"/>
              </a:lnSpc>
              <a:spcBef>
                <a:spcPts val="1654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반복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433307" y="4779972"/>
            <a:ext cx="698489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829260" y="4779972"/>
            <a:ext cx="48981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설명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6109452" y="4779972"/>
            <a:ext cx="87517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100" spc="4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749983" y="4889958"/>
            <a:ext cx="399926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QCOLLM+MalgunGothic"/>
                <a:cs typeface="QCOLLM+MalgunGothic"/>
              </a:rPr>
              <a:t>회수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16486" y="5220754"/>
            <a:ext cx="25013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ResponseMessage</a:t>
            </a:r>
            <a:r>
              <a:rPr dirty="0" sz="1000" spc="48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765215" y="5220754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275622" y="5599816"/>
            <a:ext cx="24796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송수신을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구분하기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275622" y="5893627"/>
            <a:ext cx="32458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단위로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unique한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부여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390658" y="6166125"/>
            <a:ext cx="66487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ResultID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275622" y="6163081"/>
            <a:ext cx="4238495" cy="7621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연월일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+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(0,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1,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2,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3,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4,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5,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6,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7,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8,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2">
                <a:solidFill>
                  <a:srgbClr val="000000"/>
                </a:solidFill>
                <a:latin typeface="QCOLLM+MalgunGothic"/>
                <a:cs typeface="QCOLLM+MalgunGothic"/>
              </a:rPr>
              <a:t>9,</a:t>
            </a:r>
            <a:r>
              <a:rPr dirty="0" sz="10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a,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c,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d,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e,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f)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9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1036"/>
              </a:lnSpc>
              <a:spcBef>
                <a:spcPts val="751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임의로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하나를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선택한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것을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32번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반복,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즉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16진수</a:t>
            </a:r>
          </a:p>
          <a:p>
            <a:pPr marL="0" marR="0">
              <a:lnSpc>
                <a:spcPts val="1036"/>
              </a:lnSpc>
              <a:spcBef>
                <a:spcPts val="68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32자리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기재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6214552" y="6166125"/>
            <a:ext cx="259143" cy="12934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1036"/>
              </a:lnSpc>
              <a:spcBef>
                <a:spcPts val="666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564882" y="6166125"/>
            <a:ext cx="3301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40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275622" y="6822252"/>
            <a:ext cx="34319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예&gt;yyyymmddb93fc588ad141b58cf9f063a22111278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1390658" y="7137376"/>
            <a:ext cx="88295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ReferenceID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275622" y="7137376"/>
            <a:ext cx="27606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페이로드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MIME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Header의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Content-ID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5765215" y="7137376"/>
            <a:ext cx="3865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487200" y="7147134"/>
            <a:ext cx="46892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56">
                <a:solidFill>
                  <a:srgbClr val="000000"/>
                </a:solidFill>
                <a:latin typeface="QCOLLM+MalgunGothic"/>
                <a:cs typeface="QCOLLM+MalgunGothic"/>
              </a:rPr>
              <a:t>최대50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1206354" y="7640614"/>
            <a:ext cx="189329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실제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예시는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다음과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079930" y="7944214"/>
            <a:ext cx="16678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&lt;kec:ResponseMessage&gt;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079930" y="8146685"/>
            <a:ext cx="5272971" cy="7286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986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&lt;kec:ResultID&gt;20090325b93fc588ad141b58cf9f063a22111278&lt;/kec:ResultID&gt;</a:t>
            </a:r>
          </a:p>
          <a:p>
            <a:pPr marL="89867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&lt;kec:ReferenceID&gt;0987654321&lt;/kec:ReferenceID&gt;</a:t>
            </a:r>
          </a:p>
          <a:p>
            <a:pPr marL="0" marR="0">
              <a:lnSpc>
                <a:spcPts val="1036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&lt;/kec:ResponseMessage&gt;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079930" y="8978576"/>
            <a:ext cx="1089945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나)</a:t>
            </a:r>
            <a:r>
              <a:rPr dirty="0" sz="1100" spc="203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첨부</a:t>
            </a:r>
            <a:r>
              <a:rPr dirty="0" sz="1100" spc="26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1079930" y="9197964"/>
            <a:ext cx="6621379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업무에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</a:t>
            </a:r>
            <a:r>
              <a:rPr dirty="0" sz="1100" spc="23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문서는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22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적용된</a:t>
            </a:r>
            <a:r>
              <a:rPr dirty="0" sz="1100" spc="21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결과</a:t>
            </a:r>
            <a:r>
              <a:rPr dirty="0" sz="1100" spc="20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목록으로</a:t>
            </a:r>
            <a:r>
              <a:rPr dirty="0" sz="1100" spc="2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구성되어야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세부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구성은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4.2.2절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처리결과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문서”에서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상세하게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있다.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7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302321" y="1641068"/>
            <a:ext cx="5327332" cy="212444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64873"/>
            <a:ext cx="2068699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6.2.5.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송수신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코드표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50918" y="1422526"/>
            <a:ext cx="2040673" cy="6892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602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6-13]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송수신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코드표</a:t>
            </a:r>
          </a:p>
          <a:p>
            <a:pPr marL="0" marR="0">
              <a:lnSpc>
                <a:spcPts val="1149"/>
              </a:lnSpc>
              <a:spcBef>
                <a:spcPts val="1693"/>
              </a:spcBef>
              <a:spcAft>
                <a:spcPts val="0"/>
              </a:spcAft>
            </a:pP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52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393704" y="1765747"/>
            <a:ext cx="139610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식별</a:t>
            </a:r>
            <a:r>
              <a:rPr dirty="0" sz="1100" spc="17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항목</a:t>
            </a:r>
            <a:r>
              <a:rPr dirty="0" sz="1100" spc="17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849787" y="1765747"/>
            <a:ext cx="1047296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코드</a:t>
            </a:r>
            <a:r>
              <a:rPr dirty="0" sz="1100" spc="17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값</a:t>
            </a:r>
            <a:r>
              <a:rPr dirty="0" sz="1100" spc="155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282828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226083" y="2127367"/>
            <a:ext cx="330170" cy="17151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01</a:t>
            </a:r>
          </a:p>
          <a:p>
            <a:pPr marL="0" marR="0">
              <a:lnSpc>
                <a:spcPts val="1036"/>
              </a:lnSpc>
              <a:spcBef>
                <a:spcPts val="17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</a:p>
          <a:p>
            <a:pPr marL="0" marR="0">
              <a:lnSpc>
                <a:spcPts val="1036"/>
              </a:lnSpc>
              <a:spcBef>
                <a:spcPts val="170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03</a:t>
            </a:r>
          </a:p>
          <a:p>
            <a:pPr marL="0" marR="0">
              <a:lnSpc>
                <a:spcPts val="1036"/>
              </a:lnSpc>
              <a:spcBef>
                <a:spcPts val="17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</a:p>
          <a:p>
            <a:pPr marL="0" marR="0">
              <a:lnSpc>
                <a:spcPts val="1036"/>
              </a:lnSpc>
              <a:spcBef>
                <a:spcPts val="1696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02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467470" y="2127367"/>
            <a:ext cx="1839233" cy="13680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8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제출</a:t>
            </a:r>
            <a:r>
              <a:rPr dirty="0" sz="1000" spc="151">
                <a:solidFill>
                  <a:srgbClr val="282828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업무</a:t>
            </a:r>
          </a:p>
          <a:p>
            <a:pPr marL="228476" marR="0">
              <a:lnSpc>
                <a:spcPts val="1036"/>
              </a:lnSpc>
              <a:spcBef>
                <a:spcPts val="17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</a:p>
          <a:p>
            <a:pPr marL="228476" marR="0">
              <a:lnSpc>
                <a:spcPts val="1036"/>
              </a:lnSpc>
              <a:spcBef>
                <a:spcPts val="170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업무</a:t>
            </a:r>
          </a:p>
          <a:p>
            <a:pPr marL="403641" marR="0">
              <a:lnSpc>
                <a:spcPts val="1036"/>
              </a:lnSpc>
              <a:spcBef>
                <a:spcPts val="17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요청(Request)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59730" y="2475982"/>
            <a:ext cx="1042613" cy="119297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OperationType</a:t>
            </a:r>
          </a:p>
          <a:p>
            <a:pPr marL="36556" marR="0">
              <a:lnSpc>
                <a:spcPts val="1036"/>
              </a:lnSpc>
              <a:spcBef>
                <a:spcPts val="5869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MessageType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828463" y="3520305"/>
            <a:ext cx="10694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282828"/>
                </a:solidFill>
                <a:latin typeface="QCOLLM+MalgunGothic"/>
                <a:cs typeface="QCOLLM+MalgunGothic"/>
              </a:rPr>
              <a:t>응답(Response)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206360" y="5733110"/>
            <a:ext cx="5558598" cy="352446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178196"/>
            <a:ext cx="1430405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6.3.</a:t>
            </a:r>
            <a:r>
              <a:rPr dirty="0" sz="1400" spc="33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보안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1499787"/>
            <a:ext cx="164667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6.3.1.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전송보안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개요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1753739"/>
            <a:ext cx="6623145" cy="12417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국세청과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사업자간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주요메시지(전자(세금)계산서)는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문서를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생성하고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첨부하는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과정에서</a:t>
            </a:r>
          </a:p>
          <a:p>
            <a:pPr marL="0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이미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전자서명과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이루어진다.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기밀성은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보장이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되어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추가로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암호화를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하지는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44">
                <a:solidFill>
                  <a:srgbClr val="000000"/>
                </a:solidFill>
                <a:latin typeface="Batang"/>
                <a:cs typeface="Batang"/>
              </a:rPr>
              <a:t>않으나,</a:t>
            </a:r>
            <a:r>
              <a:rPr dirty="0" sz="1100" spc="5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전자(세금)계산서의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발급자와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국세청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전송사업자가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다를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</a:t>
            </a:r>
            <a:r>
              <a:rPr dirty="0" sz="1100" spc="3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있으므로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전송단계에서는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전송에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신뢰성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확보를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위해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전송메시지는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전송사업자에</a:t>
            </a:r>
            <a:r>
              <a:rPr dirty="0" sz="1100" spc="1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의해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다시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번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</a:p>
          <a:p>
            <a:pPr marL="0" marR="0">
              <a:lnSpc>
                <a:spcPts val="1103"/>
              </a:lnSpc>
              <a:spcBef>
                <a:spcPts val="64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이루어진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후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전송하게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2945728"/>
            <a:ext cx="6621357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반대로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국세청에서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수신확인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처리결과를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보낼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때는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내용에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기밀성을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요하지</a:t>
            </a:r>
            <a:r>
              <a:rPr dirty="0" sz="1100" spc="10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않는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문서이므로,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시에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별도의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보안처리(암호화)를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하지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않는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것으로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3467890"/>
            <a:ext cx="6622752" cy="7972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전송메시지에</a:t>
            </a:r>
            <a:r>
              <a:rPr dirty="0" sz="1100" spc="1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전자서명은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9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기준으로</a:t>
            </a:r>
            <a:r>
              <a:rPr dirty="0" sz="1100" spc="11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생성되어야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프로세스의</a:t>
            </a:r>
            <a:r>
              <a:rPr dirty="0" sz="1100" spc="1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처리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단계별로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및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암호화가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적용되는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절차는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2.3.2절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연동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프로세스”를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참조한다.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4433329"/>
            <a:ext cx="224386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1">
                <a:solidFill>
                  <a:srgbClr val="000000"/>
                </a:solidFill>
                <a:latin typeface="SKSQLF+MalgunGothicBold"/>
                <a:cs typeface="SKSQLF+MalgunGothicBold"/>
              </a:rPr>
              <a:t>6.3.2.</a:t>
            </a:r>
            <a:r>
              <a:rPr dirty="0" sz="1200" spc="29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전자서명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4685759"/>
            <a:ext cx="6621638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사업자가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국세청으로</a:t>
            </a:r>
            <a:r>
              <a:rPr dirty="0" sz="1100" spc="10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경우나,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국세청이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사업자에게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0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모두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"SOAP"과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"SOAP</a:t>
            </a:r>
            <a:r>
              <a:rPr dirty="0" sz="1100" spc="8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Messages</a:t>
            </a:r>
            <a:r>
              <a:rPr dirty="0" sz="1100" spc="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with</a:t>
            </a:r>
            <a:r>
              <a:rPr dirty="0" sz="1100" spc="8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Attachments"규약에</a:t>
            </a:r>
            <a:r>
              <a:rPr dirty="0" sz="1100" spc="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생성하고</a:t>
            </a:r>
          </a:p>
          <a:p>
            <a:pPr marL="0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 spc="-15">
                <a:solidFill>
                  <a:srgbClr val="000000"/>
                </a:solidFill>
                <a:latin typeface="Batang"/>
                <a:cs typeface="Batang"/>
              </a:rPr>
              <a:t>나면,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전송하기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전에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각각의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개인키로</a:t>
            </a:r>
            <a:r>
              <a:rPr dirty="0" sz="1100" spc="17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전송메시지에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대해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8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06354" y="5431704"/>
            <a:ext cx="5986902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기반의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전자서명이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수행되는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[그림</a:t>
            </a:r>
            <a:r>
              <a:rPr dirty="0" sz="1100" spc="19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6-4]와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860521" y="9321929"/>
            <a:ext cx="25731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[그림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6-4]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적용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6495" y="5277929"/>
            <a:ext cx="5700509" cy="164337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099731" y="7840014"/>
            <a:ext cx="5735548" cy="1667750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149372"/>
            <a:ext cx="5703134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방법으로</a:t>
            </a:r>
            <a:r>
              <a:rPr dirty="0" sz="1100" spc="1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18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v1.1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규약을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참조한다.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1449272"/>
            <a:ext cx="6475852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WS-Security</a:t>
            </a:r>
            <a:r>
              <a:rPr dirty="0" sz="1100" spc="6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6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따라,</a:t>
            </a:r>
            <a:r>
              <a:rPr dirty="0" sz="1100" spc="62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60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메시지의</a:t>
            </a:r>
            <a:r>
              <a:rPr dirty="0" sz="1100" spc="6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Header</a:t>
            </a:r>
            <a:r>
              <a:rPr dirty="0" sz="1100" spc="61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부분에</a:t>
            </a:r>
            <a:r>
              <a:rPr dirty="0" sz="1100" spc="60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전자서명을</a:t>
            </a:r>
            <a:r>
              <a:rPr dirty="0" sz="1100" spc="6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16552" y="1671533"/>
            <a:ext cx="2492359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&lt;Security&gt;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엘리먼트가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기술된다.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06354" y="1971434"/>
            <a:ext cx="6476159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서명대상이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되는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hash-value는</a:t>
            </a:r>
            <a:r>
              <a:rPr dirty="0" sz="1100" spc="4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Batang"/>
                <a:cs typeface="Batang"/>
              </a:rPr>
              <a:t>전체(&lt;Envelope&gt;</a:t>
            </a:r>
            <a:r>
              <a:rPr dirty="0" sz="1100" spc="5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Batang"/>
                <a:cs typeface="Batang"/>
              </a:rPr>
              <a:t>엘리먼트)와</a:t>
            </a:r>
            <a:r>
              <a:rPr dirty="0" sz="1100" spc="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첨부문서가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416552" y="2195217"/>
            <a:ext cx="3979510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첨부문서에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해시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기술하면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60724" y="2493595"/>
            <a:ext cx="6183326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&lt;SignedInfo&gt;하위의</a:t>
            </a:r>
            <a:r>
              <a:rPr dirty="0" sz="1100" spc="2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&lt;Reference&gt;항목은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SOAP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</a:t>
            </a:r>
            <a:r>
              <a:rPr dirty="0" sz="1100" spc="23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전체를</a:t>
            </a:r>
            <a:r>
              <a:rPr dirty="0" sz="1100" spc="23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대상으로</a:t>
            </a:r>
            <a:r>
              <a:rPr dirty="0" sz="1100" spc="23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하므로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URI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값에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&lt;Envelope&gt;항목의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Id가</a:t>
            </a:r>
            <a:r>
              <a:rPr dirty="0" sz="1100" spc="1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기술되면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된다.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60724" y="2991398"/>
            <a:ext cx="6183445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첨부문서가</a:t>
            </a:r>
            <a:r>
              <a:rPr dirty="0" sz="1100" spc="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있는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경우</a:t>
            </a:r>
            <a:r>
              <a:rPr dirty="0" sz="1100" spc="5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&lt;Reference&gt;항목은</a:t>
            </a:r>
            <a:r>
              <a:rPr dirty="0" sz="1100" spc="6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한번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더</a:t>
            </a:r>
            <a:r>
              <a:rPr dirty="0" sz="1100" spc="5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Batang"/>
                <a:cs typeface="Batang"/>
              </a:rPr>
              <a:t>기술하여야</a:t>
            </a:r>
            <a:r>
              <a:rPr dirty="0" sz="1100" spc="6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하며</a:t>
            </a:r>
            <a:r>
              <a:rPr dirty="0" sz="1100" spc="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이때</a:t>
            </a:r>
            <a:r>
              <a:rPr dirty="0" sz="1100" spc="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URI</a:t>
            </a:r>
            <a:r>
              <a:rPr dirty="0" sz="1100" spc="7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값은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첨부문서의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MIME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헤더에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정의된</a:t>
            </a:r>
            <a:r>
              <a:rPr dirty="0" sz="1100" spc="17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content</a:t>
            </a:r>
            <a:r>
              <a:rPr dirty="0" sz="1100" spc="17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</a:t>
            </a:r>
            <a:r>
              <a:rPr dirty="0" sz="1100" spc="1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기술한다.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06354" y="3489203"/>
            <a:ext cx="1327560" cy="358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전자서명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구조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460724" y="3787581"/>
            <a:ext cx="6183466" cy="797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&lt;Security&gt;</a:t>
            </a:r>
            <a:r>
              <a:rPr dirty="0" sz="1100" spc="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엘리먼트는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메시지를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전송하는</a:t>
            </a:r>
            <a:r>
              <a:rPr dirty="0" sz="1100" spc="8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사업자에</a:t>
            </a:r>
            <a:r>
              <a:rPr dirty="0" sz="1100" spc="9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8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공인인증서</a:t>
            </a:r>
            <a:r>
              <a:rPr dirty="0" sz="1100" spc="7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정보를</a:t>
            </a:r>
            <a:r>
              <a:rPr dirty="0" sz="1100" spc="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담은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&lt;BinarySecurityToken&gt;</a:t>
            </a:r>
            <a:r>
              <a:rPr dirty="0" sz="1100" spc="11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엘리먼트와,</a:t>
            </a:r>
            <a:r>
              <a:rPr dirty="0" sz="1100" spc="12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DSig</a:t>
            </a:r>
            <a:r>
              <a:rPr dirty="0" sz="1100" spc="11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11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전자서명정보를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담은</a:t>
            </a:r>
          </a:p>
          <a:p>
            <a:pPr marL="140132" marR="0">
              <a:lnSpc>
                <a:spcPts val="1103"/>
              </a:lnSpc>
              <a:spcBef>
                <a:spcPts val="60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&lt;Signature&gt;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엘리먼트를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60724" y="4509168"/>
            <a:ext cx="6183087" cy="571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&lt;BinarySecurityToken&gt;</a:t>
            </a:r>
            <a:r>
              <a:rPr dirty="0" sz="1100" spc="13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Id,</a:t>
            </a:r>
            <a:r>
              <a:rPr dirty="0" sz="1100" spc="15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ValueType,</a:t>
            </a:r>
            <a:r>
              <a:rPr dirty="0" sz="1100" spc="15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EncodingType을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Attribute로서</a:t>
            </a:r>
            <a:r>
              <a:rPr dirty="0" sz="1100" spc="14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2">
                <a:solidFill>
                  <a:srgbClr val="000000"/>
                </a:solidFill>
                <a:latin typeface="Batang"/>
                <a:cs typeface="Batang"/>
              </a:rPr>
              <a:t>가지며,</a:t>
            </a:r>
          </a:p>
          <a:p>
            <a:pPr marL="140132" marR="0">
              <a:lnSpc>
                <a:spcPts val="1103"/>
              </a:lnSpc>
              <a:spcBef>
                <a:spcPts val="696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각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속성은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6-14]와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같은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값을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577211" y="5045686"/>
            <a:ext cx="31774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6-14]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BinarySecurityToken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속성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74897" y="5369943"/>
            <a:ext cx="12050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속성(Attribute)명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470517" y="5369943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설명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702909" y="5677455"/>
            <a:ext cx="3007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450787" y="5677455"/>
            <a:ext cx="493790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SecurityToken의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  <a:r>
              <a:rPr dirty="0" sz="10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값으로</a:t>
            </a:r>
            <a:r>
              <a:rPr dirty="0" sz="1000" spc="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전체</a:t>
            </a:r>
            <a:r>
              <a:rPr dirty="0" sz="10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SOAP메시지</a:t>
            </a:r>
            <a:r>
              <a:rPr dirty="0" sz="10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내에서</a:t>
            </a:r>
            <a:r>
              <a:rPr dirty="0" sz="1000" spc="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Unique한</a:t>
            </a:r>
            <a:r>
              <a:rPr dirty="0" sz="10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0">
                <a:solidFill>
                  <a:srgbClr val="000000"/>
                </a:solidFill>
                <a:latin typeface="QCOLLM+MalgunGothic"/>
                <a:cs typeface="QCOLLM+MalgunGothic"/>
              </a:rPr>
              <a:t>값이어야</a:t>
            </a:r>
            <a:r>
              <a:rPr dirty="0" sz="1000" spc="8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함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449264" y="5957565"/>
            <a:ext cx="4939648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20">
                <a:solidFill>
                  <a:srgbClr val="000000"/>
                </a:solidFill>
                <a:latin typeface="QCOLLM+MalgunGothic"/>
                <a:cs typeface="QCOLLM+MalgunGothic"/>
              </a:rPr>
              <a:t>SecurityToken에</a:t>
            </a:r>
            <a:r>
              <a:rPr dirty="0" sz="10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8">
                <a:solidFill>
                  <a:srgbClr val="000000"/>
                </a:solidFill>
                <a:latin typeface="QCOLLM+MalgunGothic"/>
                <a:cs typeface="QCOLLM+MalgunGothic"/>
              </a:rPr>
              <a:t>들어가는</a:t>
            </a:r>
            <a:r>
              <a:rPr dirty="0" sz="10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27">
                <a:solidFill>
                  <a:srgbClr val="000000"/>
                </a:solidFill>
                <a:latin typeface="QCOLLM+MalgunGothic"/>
                <a:cs typeface="QCOLLM+MalgunGothic"/>
              </a:rPr>
              <a:t>key정보에</a:t>
            </a:r>
            <a:r>
              <a:rPr dirty="0" sz="10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43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7">
                <a:solidFill>
                  <a:srgbClr val="000000"/>
                </a:solidFill>
                <a:latin typeface="QCOLLM+MalgunGothic"/>
                <a:cs typeface="QCOLLM+MalgunGothic"/>
              </a:rPr>
              <a:t>유형으로,</a:t>
            </a:r>
            <a:r>
              <a:rPr dirty="0" sz="1000" spc="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38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0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5">
                <a:solidFill>
                  <a:srgbClr val="000000"/>
                </a:solidFill>
                <a:latin typeface="QCOLLM+MalgunGothic"/>
                <a:cs typeface="QCOLLM+MalgunGothic"/>
              </a:rPr>
              <a:t>국세청에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때는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“X509v3"로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한정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460724" y="6059562"/>
            <a:ext cx="7852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ValueType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449264" y="6462981"/>
            <a:ext cx="4939654" cy="524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BinarySecurityToken에</a:t>
            </a:r>
            <a:r>
              <a:rPr dirty="0" sz="1000" spc="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embedding되는</a:t>
            </a:r>
            <a:r>
              <a:rPr dirty="0" sz="1000" spc="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</a:t>
            </a:r>
            <a:r>
              <a:rPr dirty="0" sz="1000" spc="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값에</a:t>
            </a:r>
            <a:r>
              <a:rPr dirty="0" sz="10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</a:t>
            </a:r>
            <a:r>
              <a:rPr dirty="0" sz="10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유형을</a:t>
            </a:r>
            <a:r>
              <a:rPr dirty="0" sz="1000" spc="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</a:t>
            </a:r>
          </a:p>
          <a:p>
            <a:pPr marL="0" marR="0">
              <a:lnSpc>
                <a:spcPts val="1036"/>
              </a:lnSpc>
              <a:spcBef>
                <a:spcPts val="557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술하는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것으로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“Base64Binary"나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”HexBinary"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  <a:r>
              <a:rPr dirty="0" sz="10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하나를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정의하여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사용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354102" y="6564978"/>
            <a:ext cx="99798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EncodingType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460724" y="7071260"/>
            <a:ext cx="6184206" cy="5734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&lt;Signature&gt;</a:t>
            </a:r>
            <a:r>
              <a:rPr dirty="0" sz="1100" spc="10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엘리먼트는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Batang"/>
                <a:cs typeface="Batang"/>
              </a:rPr>
              <a:t>XML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DSig</a:t>
            </a:r>
            <a:r>
              <a:rPr dirty="0" sz="1100" spc="10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규약에</a:t>
            </a:r>
            <a:r>
              <a:rPr dirty="0" sz="1100" spc="9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따라</a:t>
            </a:r>
            <a:r>
              <a:rPr dirty="0" sz="1100" spc="11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[표</a:t>
            </a:r>
            <a:r>
              <a:rPr dirty="0" sz="1100" spc="9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6-15]와</a:t>
            </a:r>
            <a:r>
              <a:rPr dirty="0" sz="1100" spc="10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Batang"/>
                <a:cs typeface="Batang"/>
              </a:rPr>
              <a:t>같이</a:t>
            </a:r>
            <a:r>
              <a:rPr dirty="0" sz="1100" spc="12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10">
                <a:solidFill>
                  <a:srgbClr val="000000"/>
                </a:solidFill>
                <a:latin typeface="Batang"/>
                <a:cs typeface="Batang"/>
              </a:rPr>
              <a:t>&lt;SignedInfo&gt;,</a:t>
            </a:r>
          </a:p>
          <a:p>
            <a:pPr marL="140132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 spc="-11">
                <a:solidFill>
                  <a:srgbClr val="000000"/>
                </a:solidFill>
                <a:latin typeface="Batang"/>
                <a:cs typeface="Batang"/>
              </a:rPr>
              <a:t>&lt;SignatureVaule&gt;,</a:t>
            </a:r>
            <a:r>
              <a:rPr dirty="0" sz="1100" spc="17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&lt;KeyInfo&gt;를</a:t>
            </a:r>
            <a:r>
              <a:rPr dirty="0" sz="1100" spc="18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하위</a:t>
            </a:r>
            <a:r>
              <a:rPr dirty="0" sz="1100" spc="19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엘리먼트로</a:t>
            </a:r>
            <a:r>
              <a:rPr dirty="0" sz="1100" spc="188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갖는다.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880323" y="7607778"/>
            <a:ext cx="24785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6-15]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구조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549068" y="7915290"/>
            <a:ext cx="5712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항목명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470517" y="7915290"/>
            <a:ext cx="4448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SKSQLF+MalgunGothicBold"/>
                <a:cs typeface="SKSQLF+MalgunGothicBold"/>
              </a:rPr>
              <a:t>설명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2432509" y="8167998"/>
            <a:ext cx="49783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Canonicalization</a:t>
            </a:r>
            <a:r>
              <a:rPr dirty="0" sz="10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5">
                <a:solidFill>
                  <a:srgbClr val="000000"/>
                </a:solidFill>
                <a:latin typeface="QCOLLM+MalgunGothic"/>
                <a:cs typeface="QCOLLM+MalgunGothic"/>
              </a:rPr>
              <a:t>Method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91">
                <a:solidFill>
                  <a:srgbClr val="000000"/>
                </a:solidFill>
                <a:latin typeface="QCOLLM+MalgunGothic"/>
                <a:cs typeface="QCOLLM+MalgunGothic"/>
              </a:rPr>
              <a:t>알고리듬,</a:t>
            </a:r>
            <a:r>
              <a:rPr dirty="0" sz="10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4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  <a:r>
              <a:rPr dirty="0" sz="1000" spc="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55">
                <a:solidFill>
                  <a:srgbClr val="000000"/>
                </a:solidFill>
                <a:latin typeface="QCOLLM+MalgunGothic"/>
                <a:cs typeface="QCOLLM+MalgunGothic"/>
              </a:rPr>
              <a:t>Method</a:t>
            </a:r>
            <a:r>
              <a:rPr dirty="0" sz="10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91">
                <a:solidFill>
                  <a:srgbClr val="000000"/>
                </a:solidFill>
                <a:latin typeface="QCOLLM+MalgunGothic"/>
                <a:cs typeface="QCOLLM+MalgunGothic"/>
              </a:rPr>
              <a:t>알고리듬과</a:t>
            </a:r>
            <a:r>
              <a:rPr dirty="0" sz="10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73">
                <a:solidFill>
                  <a:srgbClr val="000000"/>
                </a:solidFill>
                <a:latin typeface="QCOLLM+MalgunGothic"/>
                <a:cs typeface="QCOLLM+MalgunGothic"/>
              </a:rPr>
              <a:t>서명대상이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621383" y="8332410"/>
            <a:ext cx="465063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 spc="-28">
                <a:solidFill>
                  <a:srgbClr val="000000"/>
                </a:solidFill>
                <a:latin typeface="QCOLLM+MalgunGothic"/>
                <a:cs typeface="QCOLLM+MalgunGothic"/>
              </a:rPr>
              <a:t>되는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21">
                <a:solidFill>
                  <a:srgbClr val="000000"/>
                </a:solidFill>
                <a:latin typeface="QCOLLM+MalgunGothic"/>
                <a:cs typeface="QCOLLM+MalgunGothic"/>
              </a:rPr>
              <a:t>항목에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8">
                <a:solidFill>
                  <a:srgbClr val="000000"/>
                </a:solidFill>
                <a:latin typeface="QCOLLM+MalgunGothic"/>
                <a:cs typeface="QCOLLM+MalgunGothic"/>
              </a:rPr>
              <a:t>참조정보를</a:t>
            </a:r>
            <a:r>
              <a:rPr dirty="0" sz="1000" spc="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1">
                <a:solidFill>
                  <a:srgbClr val="000000"/>
                </a:solidFill>
                <a:latin typeface="QCOLLM+MalgunGothic"/>
                <a:cs typeface="QCOLLM+MalgunGothic"/>
              </a:rPr>
              <a:t>&lt;Reference&gt;라는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하위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가짐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432509" y="8572939"/>
            <a:ext cx="4978197" cy="6525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&lt;Reference&gt;엘리먼트는</a:t>
            </a:r>
            <a:r>
              <a:rPr dirty="0" sz="1000" spc="3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"URI"</a:t>
            </a:r>
            <a:r>
              <a:rPr dirty="0" sz="1000" spc="3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Attribute에서</a:t>
            </a:r>
            <a:r>
              <a:rPr dirty="0" sz="1000" spc="3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참조하고</a:t>
            </a:r>
            <a:r>
              <a:rPr dirty="0" sz="1000" spc="3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000" spc="3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서명대상</a:t>
            </a:r>
          </a:p>
          <a:p>
            <a:pPr marL="188873" marR="0">
              <a:lnSpc>
                <a:spcPts val="1036"/>
              </a:lnSpc>
              <a:spcBef>
                <a:spcPts val="269"/>
              </a:spcBef>
              <a:spcAft>
                <a:spcPts val="0"/>
              </a:spcAft>
            </a:pP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항목에</a:t>
            </a:r>
            <a:r>
              <a:rPr dirty="0" sz="10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0">
                <a:solidFill>
                  <a:srgbClr val="000000"/>
                </a:solidFill>
                <a:latin typeface="QCOLLM+MalgunGothic"/>
                <a:cs typeface="QCOLLM+MalgunGothic"/>
              </a:rPr>
              <a:t>대해,</a:t>
            </a:r>
            <a:r>
              <a:rPr dirty="0" sz="1000" spc="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Transform</a:t>
            </a:r>
            <a:r>
              <a:rPr dirty="0" sz="1000" spc="7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4">
                <a:solidFill>
                  <a:srgbClr val="000000"/>
                </a:solidFill>
                <a:latin typeface="QCOLLM+MalgunGothic"/>
                <a:cs typeface="QCOLLM+MalgunGothic"/>
              </a:rPr>
              <a:t>알고리듬,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Digest</a:t>
            </a:r>
            <a:r>
              <a:rPr dirty="0" sz="1000" spc="7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Method</a:t>
            </a:r>
            <a:r>
              <a:rPr dirty="0" sz="10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2">
                <a:solidFill>
                  <a:srgbClr val="000000"/>
                </a:solidFill>
                <a:latin typeface="QCOLLM+MalgunGothic"/>
                <a:cs typeface="QCOLLM+MalgunGothic"/>
              </a:rPr>
              <a:t>알고리듬과</a:t>
            </a:r>
            <a:r>
              <a:rPr dirty="0" sz="10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실제</a:t>
            </a:r>
            <a:r>
              <a:rPr dirty="0" sz="10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-15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</a:p>
          <a:p>
            <a:pPr marL="188873" marR="0">
              <a:lnSpc>
                <a:spcPts val="1036"/>
              </a:lnSpc>
              <a:spcBef>
                <a:spcPts val="25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대상에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Digest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1156089" y="8738874"/>
            <a:ext cx="8101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SignedInfo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432509" y="9143815"/>
            <a:ext cx="49781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&lt;Reference&gt;엘리먼트는</a:t>
            </a:r>
            <a:r>
              <a:rPr dirty="0" sz="10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SOAP</a:t>
            </a:r>
            <a:r>
              <a:rPr dirty="0" sz="1000" spc="7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Envelope</a:t>
            </a:r>
            <a:r>
              <a:rPr dirty="0" sz="1000" spc="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전체와,</a:t>
            </a:r>
            <a:r>
              <a:rPr dirty="0" sz="1000" spc="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0">
                <a:solidFill>
                  <a:srgbClr val="000000"/>
                </a:solidFill>
                <a:latin typeface="QCOLLM+MalgunGothic"/>
                <a:cs typeface="QCOLLM+MalgunGothic"/>
              </a:rPr>
              <a:t>2번째</a:t>
            </a:r>
            <a:r>
              <a:rPr dirty="0" sz="1000" spc="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MIME으로</a:t>
            </a:r>
            <a:r>
              <a:rPr dirty="0" sz="10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첨부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621383" y="9309750"/>
            <a:ext cx="23524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된</a:t>
            </a:r>
            <a:r>
              <a:rPr dirty="0" sz="10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0">
                <a:solidFill>
                  <a:srgbClr val="000000"/>
                </a:solidFill>
                <a:latin typeface="QCOLLM+MalgunGothic"/>
                <a:cs typeface="QCOLLM+MalgunGothic"/>
              </a:rPr>
              <a:t>첨부문서를</a:t>
            </a:r>
            <a:r>
              <a:rPr dirty="0" sz="10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대상으로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9731" y="1187424"/>
            <a:ext cx="5735548" cy="1358696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56089" y="1354020"/>
            <a:ext cx="5850512" cy="6692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SignatureValue</a:t>
            </a:r>
            <a:r>
              <a:rPr dirty="0" sz="1000" spc="28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인증서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기반의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들어감</a:t>
            </a:r>
          </a:p>
          <a:p>
            <a:pPr marL="1276420" marR="0">
              <a:lnSpc>
                <a:spcPts val="1036"/>
              </a:lnSpc>
              <a:spcBef>
                <a:spcPts val="174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전자서명에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사용되는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공인인증서의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key값에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기술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432509" y="1941642"/>
            <a:ext cx="497993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Key에</a:t>
            </a:r>
            <a:r>
              <a:rPr dirty="0" sz="10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0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정보는</a:t>
            </a:r>
            <a:r>
              <a:rPr dirty="0" sz="1000" spc="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“Binary</a:t>
            </a:r>
            <a:r>
              <a:rPr dirty="0" sz="10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Security</a:t>
            </a:r>
            <a:r>
              <a:rPr dirty="0" sz="10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Token"방식을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사용하여</a:t>
            </a:r>
            <a:r>
              <a:rPr dirty="0" sz="10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</a:t>
            </a:r>
            <a:r>
              <a:rPr dirty="0" sz="10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정보를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56089" y="2023848"/>
            <a:ext cx="6195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KeyInfo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21383" y="2106054"/>
            <a:ext cx="4433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전달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432509" y="2348106"/>
            <a:ext cx="44544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000" spc="4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앞서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정의한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&lt;BinarySecurityToken&gt;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엘리먼트의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key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값을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460724" y="2671708"/>
            <a:ext cx="5829254" cy="349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-</a:t>
            </a:r>
            <a:r>
              <a:rPr dirty="0" sz="1100" spc="5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Batang"/>
                <a:cs typeface="Batang"/>
              </a:rPr>
              <a:t>&lt;Signature&gt;</a:t>
            </a:r>
            <a:r>
              <a:rPr dirty="0" sz="1100" spc="152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엘리먼트에</a:t>
            </a:r>
            <a:r>
              <a:rPr dirty="0" sz="1100" spc="15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대한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상세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Batang"/>
                <a:cs typeface="Batang"/>
              </a:rPr>
              <a:t>구조는</a:t>
            </a:r>
            <a:r>
              <a:rPr dirty="0" sz="1100" spc="160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Batang"/>
                <a:cs typeface="Batang"/>
              </a:rPr>
              <a:t>“지침</a:t>
            </a:r>
            <a:r>
              <a:rPr dirty="0" sz="1100" spc="14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Batang"/>
                <a:cs typeface="Batang"/>
              </a:rPr>
              <a:t>5.2절</a:t>
            </a:r>
            <a:r>
              <a:rPr dirty="0" sz="1100" spc="137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Batang"/>
                <a:cs typeface="Batang"/>
              </a:rPr>
              <a:t>전자서명”을</a:t>
            </a:r>
            <a:r>
              <a:rPr dirty="0" sz="1100" spc="169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참조한다.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42439" y="10013522"/>
            <a:ext cx="622891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0201" y="1204418"/>
            <a:ext cx="162555" cy="15925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77220" y="1203349"/>
            <a:ext cx="162911" cy="16032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545688" y="1214041"/>
            <a:ext cx="127645" cy="134305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694769" y="1316156"/>
            <a:ext cx="33066" cy="32190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117396" y="1824761"/>
            <a:ext cx="8818143" cy="4640389"/>
          </a:xfrm>
          <a:prstGeom prst="rect">
            <a:avLst/>
          </a:prstGeom>
          <a:blipFill>
            <a:blip cstate="print" r:embed="rId9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922710" y="1191112"/>
            <a:ext cx="2247881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전자문서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유형별</a:t>
            </a:r>
            <a:r>
              <a:rPr dirty="0" sz="1400" spc="35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항목표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1538762"/>
            <a:ext cx="337882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A.1.</a:t>
            </a:r>
            <a:r>
              <a:rPr dirty="0" sz="1200" spc="29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8">
                <a:solidFill>
                  <a:srgbClr val="000000"/>
                </a:solidFill>
                <a:latin typeface="SKSQLF+MalgunGothicBold"/>
                <a:cs typeface="SKSQLF+MalgunGothicBold"/>
              </a:rPr>
              <a:t>KEC표준전자(세금)계산서</a:t>
            </a:r>
            <a:r>
              <a:rPr dirty="0" sz="1200" spc="316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43">
                <a:solidFill>
                  <a:srgbClr val="000000"/>
                </a:solidFill>
                <a:latin typeface="SKSQLF+MalgunGothicBold"/>
                <a:cs typeface="SKSQLF+MalgunGothicBold"/>
              </a:rPr>
              <a:t>v3.0</a:t>
            </a:r>
            <a:r>
              <a:rPr dirty="0" sz="1200" spc="29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765910" y="1861131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항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968380" y="1861131"/>
            <a:ext cx="45686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목</a:t>
            </a:r>
            <a:r>
              <a:rPr dirty="0" sz="800" spc="5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932019" y="1947952"/>
            <a:ext cx="2014882" cy="799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21113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TAG명(경로까지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  <a:p>
            <a:pPr marL="0" marR="0">
              <a:lnSpc>
                <a:spcPts val="837"/>
              </a:lnSpc>
              <a:spcBef>
                <a:spcPts val="153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ExchangedDocument/ID</a:t>
            </a:r>
          </a:p>
          <a:p>
            <a:pPr marL="0" marR="0">
              <a:lnSpc>
                <a:spcPts val="837"/>
              </a:lnSpc>
              <a:spcBef>
                <a:spcPts val="109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ExchangedDocument/Issue.</a:t>
            </a:r>
            <a:r>
              <a:rPr dirty="0" sz="8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766610" y="1947952"/>
            <a:ext cx="35639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550613" y="1947952"/>
            <a:ext cx="93972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800" spc="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  <a:r>
              <a:rPr dirty="0" sz="800" spc="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3">
                <a:solidFill>
                  <a:srgbClr val="000000"/>
                </a:solidFill>
                <a:latin typeface="QCOLLM+MalgunGothic"/>
                <a:cs typeface="QCOLLM+MalgunGothic"/>
              </a:rPr>
              <a:t>Occurs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509859" y="1947952"/>
            <a:ext cx="40663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고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5690" y="2034773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대분류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718717" y="2034773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중분류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379411" y="2034773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소분류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848116" y="2243448"/>
            <a:ext cx="963899" cy="503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서비스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  <a:p>
            <a:pPr marL="202470" marR="0">
              <a:lnSpc>
                <a:spcPts val="837"/>
              </a:lnSpc>
              <a:spcBef>
                <a:spcPts val="114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발급일시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224658" y="2243448"/>
            <a:ext cx="128511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서비스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관리번호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623685" y="2243448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6841379" y="2243448"/>
            <a:ext cx="2648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7110832" y="2243448"/>
            <a:ext cx="309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1155453" y="2470401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관리정보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5224658" y="2488679"/>
            <a:ext cx="141466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발급일시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613028" y="2488679"/>
            <a:ext cx="2304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841379" y="2488679"/>
            <a:ext cx="264879" cy="4856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14</a:t>
            </a:r>
          </a:p>
          <a:p>
            <a:pPr marL="0" marR="0">
              <a:lnSpc>
                <a:spcPts val="837"/>
              </a:lnSpc>
              <a:spcBef>
                <a:spcPts val="99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7110832" y="2488679"/>
            <a:ext cx="282571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YYYYMMDDHHMMSS형식,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일시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848116" y="2715632"/>
            <a:ext cx="963899" cy="467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  <a:p>
            <a:pPr marL="202470" marR="0">
              <a:lnSpc>
                <a:spcPts val="837"/>
              </a:lnSpc>
              <a:spcBef>
                <a:spcPts val="85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932019" y="2715632"/>
            <a:ext cx="351373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ExchangedDocument/ReferencedDocument/ID</a:t>
            </a:r>
            <a:r>
              <a:rPr dirty="0" sz="800" spc="8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관리번호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623685" y="2715632"/>
            <a:ext cx="207781" cy="467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85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7110832" y="2715632"/>
            <a:ext cx="309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1155453" y="2924307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932019" y="2924307"/>
            <a:ext cx="59106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5224658" y="2924307"/>
            <a:ext cx="13586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W3C</a:t>
            </a:r>
            <a:r>
              <a:rPr dirty="0" sz="8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8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Dsig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7110832" y="2924307"/>
            <a:ext cx="142856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W3C</a:t>
            </a:r>
            <a:r>
              <a:rPr dirty="0" sz="8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8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Dsig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7374197" y="3097949"/>
            <a:ext cx="2397838" cy="3912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8">
                <a:solidFill>
                  <a:srgbClr val="000000"/>
                </a:solidFill>
                <a:latin typeface="QCOLLM+MalgunGothic"/>
                <a:cs typeface="QCOLLM+MalgunGothic"/>
              </a:rPr>
              <a:t>yyyymmdd</a:t>
            </a:r>
            <a:r>
              <a:rPr dirty="0" sz="8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3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(세금)계산서작성연월일</a:t>
            </a:r>
            <a:r>
              <a:rPr dirty="0" sz="800" spc="8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4">
                <a:solidFill>
                  <a:srgbClr val="000000"/>
                </a:solidFill>
                <a:latin typeface="QCOLLM+MalgunGothic"/>
                <a:cs typeface="QCOLLM+MalgunGothic"/>
              </a:rPr>
              <a:t>8자리(예</a:t>
            </a:r>
            <a:r>
              <a:rPr dirty="0" sz="8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</a:p>
          <a:p>
            <a:pPr marL="0" marR="0">
              <a:lnSpc>
                <a:spcPts val="837"/>
              </a:lnSpc>
              <a:spcBef>
                <a:spcPts val="256"/>
              </a:spcBef>
              <a:spcAft>
                <a:spcPts val="0"/>
              </a:spcAft>
            </a:pPr>
            <a:r>
              <a:rPr dirty="0" sz="800" spc="-28">
                <a:solidFill>
                  <a:srgbClr val="000000"/>
                </a:solidFill>
                <a:latin typeface="QCOLLM+MalgunGothic"/>
                <a:cs typeface="QCOLLM+MalgunGothic"/>
              </a:rPr>
              <a:t>20090911)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7374197" y="3362981"/>
            <a:ext cx="2759907" cy="3897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nnnnnnnn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국세청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등록번호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8자리(예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12345678)</a:t>
            </a:r>
          </a:p>
          <a:p>
            <a:pPr marL="0" marR="0">
              <a:lnSpc>
                <a:spcPts val="837"/>
              </a:lnSpc>
              <a:spcBef>
                <a:spcPts val="24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SSSSSSSS</a:t>
            </a:r>
            <a:r>
              <a:rPr dirty="0" sz="800" spc="1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31">
                <a:solidFill>
                  <a:srgbClr val="000000"/>
                </a:solidFill>
                <a:latin typeface="QCOLLM+MalgunGothic"/>
                <a:cs typeface="QCOLLM+MalgunGothic"/>
              </a:rPr>
              <a:t>식별자</a:t>
            </a:r>
            <a:r>
              <a:rPr dirty="0" sz="8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8자리(예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af32dt09)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050587" y="3428477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932019" y="3428477"/>
            <a:ext cx="160902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TaxInvoiceDocument/Issue.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5224658" y="3428477"/>
            <a:ext cx="118182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6623685" y="3428477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6841379" y="3428477"/>
            <a:ext cx="264879" cy="924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  <a:p>
            <a:pPr marL="28924" marR="0">
              <a:lnSpc>
                <a:spcPts val="837"/>
              </a:lnSpc>
              <a:spcBef>
                <a:spcPts val="445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7110832" y="3428477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7374197" y="3626490"/>
            <a:ext cx="2776589" cy="5283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※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이때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식별자는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알파벳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소문자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a~z와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숫자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0~9를</a:t>
            </a:r>
          </a:p>
          <a:p>
            <a:pPr marL="0" marR="0">
              <a:lnSpc>
                <a:spcPts val="837"/>
              </a:lnSpc>
              <a:spcBef>
                <a:spcPts val="25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임의로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조합하여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유일한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식별자를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만들어야함</a:t>
            </a:r>
          </a:p>
          <a:p>
            <a:pPr marL="0" marR="0">
              <a:lnSpc>
                <a:spcPts val="837"/>
              </a:lnSpc>
              <a:spcBef>
                <a:spcPts val="29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분류(2자리)</a:t>
            </a:r>
            <a:r>
              <a:rPr dirty="0" sz="8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01(세금계산서),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5224658" y="4011853"/>
            <a:ext cx="1181713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종류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구분자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7110832" y="4027085"/>
            <a:ext cx="2821081" cy="3257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3364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02(수정세금계산서),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03(계산서),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04(수정계산서)</a:t>
            </a:r>
          </a:p>
          <a:p>
            <a:pPr marL="0" marR="0">
              <a:lnSpc>
                <a:spcPts val="837"/>
              </a:lnSpc>
              <a:spcBef>
                <a:spcPts val="5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1867906" y="4094105"/>
            <a:ext cx="92852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(세금)계산서종류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2932019" y="4094105"/>
            <a:ext cx="175919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TaxInvoiceDocument/Type.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6613028" y="4094105"/>
            <a:ext cx="2304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7374197" y="4159601"/>
            <a:ext cx="237336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43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</a:t>
            </a:r>
            <a:r>
              <a:rPr dirty="0" sz="800" spc="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6">
                <a:solidFill>
                  <a:srgbClr val="000000"/>
                </a:solidFill>
                <a:latin typeface="QCOLLM+MalgunGothic"/>
                <a:cs typeface="QCOLLM+MalgunGothic"/>
              </a:rPr>
              <a:t>종류(2자리)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4">
                <a:solidFill>
                  <a:srgbClr val="000000"/>
                </a:solidFill>
                <a:latin typeface="QCOLLM+MalgunGothic"/>
                <a:cs typeface="QCOLLM+MalgunGothic"/>
              </a:rPr>
              <a:t>01(일반),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0">
                <a:solidFill>
                  <a:srgbClr val="000000"/>
                </a:solidFill>
                <a:latin typeface="QCOLLM+MalgunGothic"/>
                <a:cs typeface="QCOLLM+MalgunGothic"/>
              </a:rPr>
              <a:t>02(영세율),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7374197" y="4292117"/>
            <a:ext cx="2878853" cy="3957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37">
                <a:solidFill>
                  <a:srgbClr val="000000"/>
                </a:solidFill>
                <a:latin typeface="QCOLLM+MalgunGothic"/>
                <a:cs typeface="QCOLLM+MalgunGothic"/>
              </a:rPr>
              <a:t>03(위수탁),</a:t>
            </a:r>
            <a:r>
              <a:rPr dirty="0" sz="8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4">
                <a:solidFill>
                  <a:srgbClr val="000000"/>
                </a:solidFill>
                <a:latin typeface="QCOLLM+MalgunGothic"/>
                <a:cs typeface="QCOLLM+MalgunGothic"/>
              </a:rPr>
              <a:t>04(수입),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8">
                <a:solidFill>
                  <a:srgbClr val="000000"/>
                </a:solidFill>
                <a:latin typeface="QCOLLM+MalgunGothic"/>
                <a:cs typeface="QCOLLM+MalgunGothic"/>
              </a:rPr>
              <a:t>05(영세율</a:t>
            </a:r>
            <a:r>
              <a:rPr dirty="0" sz="800" spc="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50">
                <a:solidFill>
                  <a:srgbClr val="000000"/>
                </a:solidFill>
                <a:latin typeface="QCOLLM+MalgunGothic"/>
                <a:cs typeface="QCOLLM+MalgunGothic"/>
              </a:rPr>
              <a:t>위수탁),</a:t>
            </a:r>
            <a:r>
              <a:rPr dirty="0" sz="8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6">
                <a:solidFill>
                  <a:srgbClr val="000000"/>
                </a:solidFill>
                <a:latin typeface="QCOLLM+MalgunGothic"/>
                <a:cs typeface="QCOLLM+MalgunGothic"/>
              </a:rPr>
              <a:t>06(수입납부유예)</a:t>
            </a:r>
          </a:p>
          <a:p>
            <a:pPr marL="0" marR="0">
              <a:lnSpc>
                <a:spcPts val="837"/>
              </a:lnSpc>
              <a:spcBef>
                <a:spcPts val="29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수정(세금)계산서와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관련된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내용은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첫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번째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비고에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2152583" y="4509932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2932019" y="4509932"/>
            <a:ext cx="2483875" cy="76744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TaxInvoiceDocument/Description.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837"/>
              </a:lnSpc>
              <a:spcBef>
                <a:spcPts val="11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TaxInvoiceDocument/Issue.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  <a:p>
            <a:pPr marL="0" marR="0">
              <a:lnSpc>
                <a:spcPts val="837"/>
              </a:lnSpc>
              <a:spcBef>
                <a:spcPts val="11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TaxInvoiceDocument/AmendmentStatus.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5224658" y="4509932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6623685" y="4509932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6813977" y="4509932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150</a:t>
            </a:r>
            <a:r>
              <a:rPr dirty="0" sz="800" spc="7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0..3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7110832" y="4592183"/>
            <a:ext cx="3056700" cy="7522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3364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기재하여야만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  <a:p>
            <a:pPr marL="0" marR="0">
              <a:lnSpc>
                <a:spcPts val="837"/>
              </a:lnSpc>
              <a:spcBef>
                <a:spcPts val="568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YYYYMMDD형식.</a:t>
            </a:r>
          </a:p>
          <a:p>
            <a:pPr marL="263364" marR="0">
              <a:lnSpc>
                <a:spcPts val="837"/>
              </a:lnSpc>
              <a:spcBef>
                <a:spcPts val="65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기재사항의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착오·정정,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02: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공급가액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변동,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03:</a:t>
            </a:r>
          </a:p>
          <a:p>
            <a:pPr marL="263364" marR="0">
              <a:lnSpc>
                <a:spcPts val="837"/>
              </a:lnSpc>
              <a:spcBef>
                <a:spcPts val="20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환입,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04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계약의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해제,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05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내국신용장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사후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개설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1155453" y="4712514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기본정보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2050587" y="4764302"/>
            <a:ext cx="560386" cy="5130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작성일자</a:t>
            </a:r>
          </a:p>
          <a:p>
            <a:pPr marL="0" marR="0">
              <a:lnSpc>
                <a:spcPts val="837"/>
              </a:lnSpc>
              <a:spcBef>
                <a:spcPts val="11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수정코드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5224658" y="4764302"/>
            <a:ext cx="141466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작성일자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6613028" y="4764302"/>
            <a:ext cx="230441" cy="5130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1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6870303" y="4764302"/>
            <a:ext cx="208577" cy="5130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  <a:p>
            <a:pPr marL="0" marR="0">
              <a:lnSpc>
                <a:spcPts val="837"/>
              </a:lnSpc>
              <a:spcBef>
                <a:spcPts val="11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5224658" y="4953175"/>
            <a:ext cx="1472436" cy="391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사유</a:t>
            </a:r>
          </a:p>
          <a:p>
            <a:pPr marL="0" marR="0">
              <a:lnSpc>
                <a:spcPts val="837"/>
              </a:lnSpc>
              <a:spcBef>
                <a:spcPts val="25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7110832" y="5018672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5224658" y="5253240"/>
            <a:ext cx="82653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(세금)계산서의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1928800" y="5318737"/>
            <a:ext cx="804769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영수/청구구분</a:t>
            </a:r>
          </a:p>
          <a:p>
            <a:pPr marL="1979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당초승인번호</a:t>
            </a:r>
          </a:p>
        </p:txBody>
      </p:sp>
      <p:sp>
        <p:nvSpPr>
          <p:cNvPr id="71" name="object 71"/>
          <p:cNvSpPr txBox="1"/>
          <p:nvPr/>
        </p:nvSpPr>
        <p:spPr>
          <a:xfrm>
            <a:off x="2932019" y="5318737"/>
            <a:ext cx="2023935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TaxInvoiceDocument/Purpose.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TaxInvoiceDocument/OriginalIssue.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6613028" y="5318737"/>
            <a:ext cx="230441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0656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73" name="object 73"/>
          <p:cNvSpPr txBox="1"/>
          <p:nvPr/>
        </p:nvSpPr>
        <p:spPr>
          <a:xfrm>
            <a:off x="6870303" y="5318737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7110832" y="5318737"/>
            <a:ext cx="1397048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영수,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청구</a:t>
            </a:r>
          </a:p>
        </p:txBody>
      </p:sp>
      <p:sp>
        <p:nvSpPr>
          <p:cNvPr id="75" name="object 75"/>
          <p:cNvSpPr txBox="1"/>
          <p:nvPr/>
        </p:nvSpPr>
        <p:spPr>
          <a:xfrm>
            <a:off x="5224658" y="5385757"/>
            <a:ext cx="121497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영수/청구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지시자</a:t>
            </a:r>
          </a:p>
        </p:txBody>
      </p:sp>
      <p:sp>
        <p:nvSpPr>
          <p:cNvPr id="76" name="object 76"/>
          <p:cNvSpPr txBox="1"/>
          <p:nvPr/>
        </p:nvSpPr>
        <p:spPr>
          <a:xfrm>
            <a:off x="5224658" y="5538074"/>
            <a:ext cx="1132522" cy="3897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당초전자(세금)계산서</a:t>
            </a:r>
          </a:p>
          <a:p>
            <a:pPr marL="0" marR="0">
              <a:lnSpc>
                <a:spcPts val="837"/>
              </a:lnSpc>
              <a:spcBef>
                <a:spcPts val="24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</p:txBody>
      </p:sp>
      <p:sp>
        <p:nvSpPr>
          <p:cNvPr id="77" name="object 77"/>
          <p:cNvSpPr txBox="1"/>
          <p:nvPr/>
        </p:nvSpPr>
        <p:spPr>
          <a:xfrm>
            <a:off x="6841379" y="5603571"/>
            <a:ext cx="264879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15</a:t>
            </a:r>
          </a:p>
        </p:txBody>
      </p:sp>
      <p:sp>
        <p:nvSpPr>
          <p:cNvPr id="78" name="object 78"/>
          <p:cNvSpPr txBox="1"/>
          <p:nvPr/>
        </p:nvSpPr>
        <p:spPr>
          <a:xfrm>
            <a:off x="7110832" y="5603571"/>
            <a:ext cx="309379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79" name="object 79"/>
          <p:cNvSpPr txBox="1"/>
          <p:nvPr/>
        </p:nvSpPr>
        <p:spPr>
          <a:xfrm>
            <a:off x="2932019" y="5807676"/>
            <a:ext cx="265491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TaxInvoiceDocument/ReferencedImportDocument</a:t>
            </a:r>
          </a:p>
        </p:txBody>
      </p:sp>
      <p:sp>
        <p:nvSpPr>
          <p:cNvPr id="80" name="object 80"/>
          <p:cNvSpPr txBox="1"/>
          <p:nvPr/>
        </p:nvSpPr>
        <p:spPr>
          <a:xfrm>
            <a:off x="1618243" y="5888404"/>
            <a:ext cx="1402408" cy="436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79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수입(세금)</a:t>
            </a:r>
            <a:r>
              <a:rPr dirty="0" sz="800" spc="6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수입신고번호</a:t>
            </a:r>
          </a:p>
          <a:p>
            <a:pPr marL="0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계산서관련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5224658" y="5888404"/>
            <a:ext cx="96532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신고서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</p:txBody>
      </p:sp>
      <p:sp>
        <p:nvSpPr>
          <p:cNvPr id="82" name="object 82"/>
          <p:cNvSpPr txBox="1"/>
          <p:nvPr/>
        </p:nvSpPr>
        <p:spPr>
          <a:xfrm>
            <a:off x="6623685" y="5888404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83" name="object 83"/>
          <p:cNvSpPr txBox="1"/>
          <p:nvPr/>
        </p:nvSpPr>
        <p:spPr>
          <a:xfrm>
            <a:off x="2932019" y="5969132"/>
            <a:ext cx="29410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/ID</a:t>
            </a:r>
          </a:p>
        </p:txBody>
      </p:sp>
      <p:sp>
        <p:nvSpPr>
          <p:cNvPr id="84" name="object 84"/>
          <p:cNvSpPr txBox="1"/>
          <p:nvPr/>
        </p:nvSpPr>
        <p:spPr>
          <a:xfrm>
            <a:off x="2932019" y="6135159"/>
            <a:ext cx="2654910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TaxInvoiceDocument/ReferencedImportDocument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/Item.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</a:p>
        </p:txBody>
      </p:sp>
      <p:sp>
        <p:nvSpPr>
          <p:cNvPr id="85" name="object 85"/>
          <p:cNvSpPr txBox="1"/>
          <p:nvPr/>
        </p:nvSpPr>
        <p:spPr>
          <a:xfrm>
            <a:off x="1770477" y="6229596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86" name="object 86"/>
          <p:cNvSpPr txBox="1"/>
          <p:nvPr/>
        </p:nvSpPr>
        <p:spPr>
          <a:xfrm>
            <a:off x="2329174" y="6217410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수입총건</a:t>
            </a:r>
          </a:p>
        </p:txBody>
      </p:sp>
      <p:sp>
        <p:nvSpPr>
          <p:cNvPr id="87" name="object 87"/>
          <p:cNvSpPr txBox="1"/>
          <p:nvPr/>
        </p:nvSpPr>
        <p:spPr>
          <a:xfrm>
            <a:off x="5224658" y="6217410"/>
            <a:ext cx="106732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일괄발급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총건</a:t>
            </a:r>
          </a:p>
        </p:txBody>
      </p:sp>
      <p:sp>
        <p:nvSpPr>
          <p:cNvPr id="88" name="object 88"/>
          <p:cNvSpPr txBox="1"/>
          <p:nvPr/>
        </p:nvSpPr>
        <p:spPr>
          <a:xfrm>
            <a:off x="6613028" y="6217410"/>
            <a:ext cx="2304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89" name="object 89"/>
          <p:cNvSpPr txBox="1"/>
          <p:nvPr/>
        </p:nvSpPr>
        <p:spPr>
          <a:xfrm>
            <a:off x="6870303" y="6217410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90" name="object 90"/>
          <p:cNvSpPr txBox="1"/>
          <p:nvPr/>
        </p:nvSpPr>
        <p:spPr>
          <a:xfrm>
            <a:off x="7110832" y="6217410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91" name="object 91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7396" y="1169796"/>
            <a:ext cx="8818143" cy="529535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932019" y="1219875"/>
            <a:ext cx="2654910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TaxInvoiceDocument/ReferencedImportDocument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/Acceptable.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Period/Start.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176940" y="1300603"/>
            <a:ext cx="86637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일괄발급시작일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224658" y="1300603"/>
            <a:ext cx="101565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일괄발급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시작일자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623685" y="1300603"/>
            <a:ext cx="207781" cy="62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20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870303" y="1300603"/>
            <a:ext cx="208577" cy="62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  <a:p>
            <a:pPr marL="0" marR="0">
              <a:lnSpc>
                <a:spcPts val="837"/>
              </a:lnSpc>
              <a:spcBef>
                <a:spcPts val="206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110832" y="1300603"/>
            <a:ext cx="120737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YYYYMMDD형식.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932019" y="1586960"/>
            <a:ext cx="2654910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TaxInvoiceDocument/ReferencedImportDocument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/Acceptable.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Period/End.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176940" y="1669211"/>
            <a:ext cx="866375" cy="6029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일괄발급종료일</a:t>
            </a:r>
          </a:p>
          <a:p>
            <a:pPr marL="334914" marR="0">
              <a:lnSpc>
                <a:spcPts val="837"/>
              </a:lnSpc>
              <a:spcBef>
                <a:spcPts val="187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24658" y="1669211"/>
            <a:ext cx="1015658" cy="6029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일괄발급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종료일자</a:t>
            </a:r>
          </a:p>
          <a:p>
            <a:pPr marL="0" marR="0">
              <a:lnSpc>
                <a:spcPts val="837"/>
              </a:lnSpc>
              <a:spcBef>
                <a:spcPts val="187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7110832" y="1669211"/>
            <a:ext cx="1207372" cy="6029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YYYYMMDD형식.</a:t>
            </a:r>
          </a:p>
          <a:p>
            <a:pPr marL="0" marR="0">
              <a:lnSpc>
                <a:spcPts val="837"/>
              </a:lnSpc>
              <a:spcBef>
                <a:spcPts val="187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32019" y="2013449"/>
            <a:ext cx="215330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7374197" y="2275434"/>
            <a:ext cx="245653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nnnnnnnnnn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형식(-불포함),</a:t>
            </a:r>
            <a:r>
              <a:rPr dirty="0" sz="8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사업자등록번호만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176940" y="2342454"/>
            <a:ext cx="317453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TaxInvoiceTradeSettlement/InvoicerParty/ID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224658" y="2342454"/>
            <a:ext cx="122744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623685" y="2342454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841379" y="2342454"/>
            <a:ext cx="2648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7110832" y="2342454"/>
            <a:ext cx="309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7374197" y="2407951"/>
            <a:ext cx="73215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기재(10byte)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932019" y="2581592"/>
            <a:ext cx="247902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TaxInvoiceTradeSettlement/InvoicerParty/Type.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431171" y="2662321"/>
            <a:ext cx="35639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5224658" y="2662321"/>
            <a:ext cx="1015658" cy="20575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공급업체의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사업체명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공급업체의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식별코드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대표자명</a:t>
            </a:r>
          </a:p>
          <a:p>
            <a:pPr marL="0" marR="0">
              <a:lnSpc>
                <a:spcPts val="837"/>
              </a:lnSpc>
              <a:spcBef>
                <a:spcPts val="151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6613028" y="2662321"/>
            <a:ext cx="230441" cy="2957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656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1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813977" y="2662321"/>
            <a:ext cx="605797" cy="8588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7476193" y="2660228"/>
            <a:ext cx="657773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2932019" y="2744572"/>
            <a:ext cx="39424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932019" y="2881658"/>
            <a:ext cx="254213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TaxInvoiceTradeSettlement/InvoicerParty/Name.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431171" y="2962386"/>
            <a:ext cx="845178" cy="3394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  <a:p>
            <a:pPr marL="500848" marR="0">
              <a:lnSpc>
                <a:spcPts val="635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7476193" y="2962386"/>
            <a:ext cx="630216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70</a:t>
            </a:r>
            <a:r>
              <a:rPr dirty="0" sz="800" spc="114">
                <a:solidFill>
                  <a:srgbClr val="0000ff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→</a:t>
            </a:r>
            <a:r>
              <a:rPr dirty="0" sz="800" spc="109">
                <a:solidFill>
                  <a:srgbClr val="0000ff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200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40</a:t>
            </a:r>
            <a:r>
              <a:rPr dirty="0" sz="800" spc="114">
                <a:solidFill>
                  <a:srgbClr val="0000ff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→</a:t>
            </a:r>
            <a:r>
              <a:rPr dirty="0" sz="800" spc="109">
                <a:solidFill>
                  <a:srgbClr val="0000ff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ff"/>
                </a:solidFill>
                <a:latin typeface="QCOLLM+MalgunGothic"/>
                <a:cs typeface="QCOLLM+MalgunGothic"/>
              </a:rPr>
              <a:t>100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2932019" y="3181723"/>
            <a:ext cx="256052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TaxInvoiceTradeSettlement/InvoicerParty/Classifi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431171" y="3262452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932019" y="3343180"/>
            <a:ext cx="74733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cation.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1618243" y="3439140"/>
            <a:ext cx="662382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공급자정보</a:t>
            </a:r>
          </a:p>
          <a:p>
            <a:pPr marL="13701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(위탁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2227178" y="3480265"/>
            <a:ext cx="3346870" cy="3409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04841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TaxInvoiceTradeSettlement/InvoicerParty/Specifi</a:t>
            </a:r>
          </a:p>
          <a:p>
            <a:pPr marL="0" marR="0">
              <a:lnSpc>
                <a:spcPts val="64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205690" y="3556424"/>
            <a:ext cx="458389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  <a:p>
            <a:pPr marL="51759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6870303" y="3562517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7110832" y="3562517"/>
            <a:ext cx="310571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사업자단위과세제도에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부여한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932019" y="3643245"/>
            <a:ext cx="1868124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edOrganization/TaxRegistration.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1718717" y="3763576"/>
            <a:ext cx="458389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</a:t>
            </a:r>
          </a:p>
          <a:p>
            <a:pPr marL="36535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정보)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2932019" y="3780331"/>
            <a:ext cx="254694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TaxInvoiceTradeSettlement/InvoicerParty/Specifi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2278937" y="3862582"/>
            <a:ext cx="66238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6813977" y="3862582"/>
            <a:ext cx="605797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7476193" y="3860490"/>
            <a:ext cx="657773" cy="85303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97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0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2932019" y="3943310"/>
            <a:ext cx="11587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edPerson/Name.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1205690" y="4043840"/>
            <a:ext cx="458389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거래처</a:t>
            </a:r>
          </a:p>
          <a:p>
            <a:pPr marL="51759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2278937" y="4080396"/>
            <a:ext cx="3282897" cy="3394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53082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TaxInvoiceTradeSettlement/InvoicerParty/Define</a:t>
            </a:r>
          </a:p>
          <a:p>
            <a:pPr marL="0" marR="0">
              <a:lnSpc>
                <a:spcPts val="635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2932019" y="4243376"/>
            <a:ext cx="177532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dContact/DepartmentName.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2932019" y="4380462"/>
            <a:ext cx="254322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TaxInvoiceTradeSettlement/InvoicerParty/Define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2329174" y="4461190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1257449" y="4531256"/>
            <a:ext cx="356393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결제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2932019" y="4543441"/>
            <a:ext cx="150233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dContact/PersonName.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2932019" y="4680527"/>
            <a:ext cx="3513628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TaxInvoiceTradeSettlement/InvoicerParty/Define</a:t>
            </a:r>
            <a:r>
              <a:rPr dirty="0" sz="800" spc="4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2176940" y="4761255"/>
            <a:ext cx="86637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</a:p>
          <a:p>
            <a:pPr marL="50237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6841379" y="4761255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7110832" y="4761255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2932019" y="4841983"/>
            <a:ext cx="199879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dContact/Telephone.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5224658" y="4841983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전화번호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2932019" y="4980592"/>
            <a:ext cx="254322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TaxInvoiceTradeSettlement/InvoicerParty/Define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5224658" y="5061320"/>
            <a:ext cx="128511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이메일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6813977" y="5061320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7476193" y="5059228"/>
            <a:ext cx="657773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2932019" y="5142049"/>
            <a:ext cx="163103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dContact/URI.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2932019" y="5279135"/>
            <a:ext cx="254694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TaxInvoiceTradeSettlement/InvoicerParty/Specifi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2431171" y="5361386"/>
            <a:ext cx="356393" cy="5313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  <a:p>
            <a:pPr marL="80683" marR="0">
              <a:lnSpc>
                <a:spcPts val="837"/>
              </a:lnSpc>
              <a:spcBef>
                <a:spcPts val="135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5224658" y="5361386"/>
            <a:ext cx="915090" cy="5313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공급업체의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  <a:p>
            <a:pPr marL="0" marR="0">
              <a:lnSpc>
                <a:spcPts val="837"/>
              </a:lnSpc>
              <a:spcBef>
                <a:spcPts val="135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71" name="object 71"/>
          <p:cNvSpPr txBox="1"/>
          <p:nvPr/>
        </p:nvSpPr>
        <p:spPr>
          <a:xfrm>
            <a:off x="6813977" y="5361386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7425956" y="5359294"/>
            <a:ext cx="717144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800" spc="134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</p:txBody>
      </p:sp>
      <p:sp>
        <p:nvSpPr>
          <p:cNvPr id="73" name="object 73"/>
          <p:cNvSpPr txBox="1"/>
          <p:nvPr/>
        </p:nvSpPr>
        <p:spPr>
          <a:xfrm>
            <a:off x="2932019" y="5442114"/>
            <a:ext cx="1341158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edAddress/LineOne.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2932019" y="5634034"/>
            <a:ext cx="2174615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</a:t>
            </a:r>
          </a:p>
        </p:txBody>
      </p:sp>
      <p:sp>
        <p:nvSpPr>
          <p:cNvPr id="75" name="object 75"/>
          <p:cNvSpPr txBox="1"/>
          <p:nvPr/>
        </p:nvSpPr>
        <p:spPr>
          <a:xfrm>
            <a:off x="7110832" y="5634034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76" name="object 76"/>
          <p:cNvSpPr txBox="1"/>
          <p:nvPr/>
        </p:nvSpPr>
        <p:spPr>
          <a:xfrm>
            <a:off x="1618243" y="5871649"/>
            <a:ext cx="662382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</a:p>
          <a:p>
            <a:pPr marL="152233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77" name="object 77"/>
          <p:cNvSpPr txBox="1"/>
          <p:nvPr/>
        </p:nvSpPr>
        <p:spPr>
          <a:xfrm>
            <a:off x="7374197" y="5877742"/>
            <a:ext cx="2899896" cy="5222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nnnnnnnnnn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(-불포함,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10byte)</a:t>
            </a:r>
          </a:p>
          <a:p>
            <a:pPr marL="0" marR="0">
              <a:lnSpc>
                <a:spcPts val="837"/>
              </a:lnSpc>
              <a:spcBef>
                <a:spcPts val="256"/>
              </a:spcBef>
              <a:spcAft>
                <a:spcPts val="0"/>
              </a:spcAft>
            </a:pPr>
            <a:r>
              <a:rPr dirty="0" sz="800" spc="-31">
                <a:solidFill>
                  <a:srgbClr val="000000"/>
                </a:solidFill>
                <a:latin typeface="QCOLLM+MalgunGothic"/>
                <a:cs typeface="QCOLLM+MalgunGothic"/>
              </a:rPr>
              <a:t>개인</a:t>
            </a:r>
            <a:r>
              <a:rPr dirty="0" sz="8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0">
                <a:solidFill>
                  <a:srgbClr val="000000"/>
                </a:solidFill>
                <a:latin typeface="QCOLLM+MalgunGothic"/>
                <a:cs typeface="QCOLLM+MalgunGothic"/>
              </a:rPr>
              <a:t>주민번호</a:t>
            </a:r>
            <a:r>
              <a:rPr dirty="0" sz="8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43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8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1">
                <a:solidFill>
                  <a:srgbClr val="000000"/>
                </a:solidFill>
                <a:latin typeface="QCOLLM+MalgunGothic"/>
                <a:cs typeface="QCOLLM+MalgunGothic"/>
              </a:rPr>
              <a:t>nnnnnnnnnnnnn</a:t>
            </a:r>
            <a:r>
              <a:rPr dirty="0" sz="800" spc="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1">
                <a:solidFill>
                  <a:srgbClr val="000000"/>
                </a:solidFill>
                <a:latin typeface="QCOLLM+MalgunGothic"/>
                <a:cs typeface="QCOLLM+MalgunGothic"/>
              </a:rPr>
              <a:t>(-불포함,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0">
                <a:solidFill>
                  <a:srgbClr val="000000"/>
                </a:solidFill>
                <a:latin typeface="QCOLLM+MalgunGothic"/>
                <a:cs typeface="QCOLLM+MalgunGothic"/>
              </a:rPr>
              <a:t>13byte)</a:t>
            </a:r>
          </a:p>
          <a:p>
            <a:pPr marL="0" marR="0">
              <a:lnSpc>
                <a:spcPts val="837"/>
              </a:lnSpc>
              <a:spcBef>
                <a:spcPts val="19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외국인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형식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9999999999999(고정값)</a:t>
            </a:r>
          </a:p>
        </p:txBody>
      </p:sp>
      <p:sp>
        <p:nvSpPr>
          <p:cNvPr id="78" name="object 78"/>
          <p:cNvSpPr txBox="1"/>
          <p:nvPr/>
        </p:nvSpPr>
        <p:spPr>
          <a:xfrm>
            <a:off x="2176940" y="6075755"/>
            <a:ext cx="319552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TaxInvoiceTradeSettlement/InvoiceeParty/ID</a:t>
            </a:r>
          </a:p>
        </p:txBody>
      </p:sp>
      <p:sp>
        <p:nvSpPr>
          <p:cNvPr id="79" name="object 79"/>
          <p:cNvSpPr txBox="1"/>
          <p:nvPr/>
        </p:nvSpPr>
        <p:spPr>
          <a:xfrm>
            <a:off x="5224658" y="6075755"/>
            <a:ext cx="146028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</p:txBody>
      </p:sp>
      <p:sp>
        <p:nvSpPr>
          <p:cNvPr id="80" name="object 80"/>
          <p:cNvSpPr txBox="1"/>
          <p:nvPr/>
        </p:nvSpPr>
        <p:spPr>
          <a:xfrm>
            <a:off x="6623685" y="6075755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6841379" y="6075755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</a:p>
        </p:txBody>
      </p:sp>
      <p:sp>
        <p:nvSpPr>
          <p:cNvPr id="82" name="object 82"/>
          <p:cNvSpPr txBox="1"/>
          <p:nvPr/>
        </p:nvSpPr>
        <p:spPr>
          <a:xfrm>
            <a:off x="7110832" y="6075755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83" name="object 83"/>
          <p:cNvSpPr txBox="1"/>
          <p:nvPr/>
        </p:nvSpPr>
        <p:spPr>
          <a:xfrm>
            <a:off x="7425956" y="6273767"/>
            <a:ext cx="2579485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(비고에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여권번호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외국인등록번호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등을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기재)</a:t>
            </a:r>
          </a:p>
        </p:txBody>
      </p:sp>
      <p:sp>
        <p:nvSpPr>
          <p:cNvPr id="84" name="object 84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79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7396" y="1169796"/>
            <a:ext cx="8818143" cy="529535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932019" y="1187888"/>
            <a:ext cx="25003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TaxInvoiceTradeSettlement/InvoiceeParty/Type.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431171" y="1270139"/>
            <a:ext cx="356393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224658" y="1270139"/>
            <a:ext cx="91509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623685" y="1270139"/>
            <a:ext cx="207781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813977" y="1270139"/>
            <a:ext cx="605797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476193" y="1268047"/>
            <a:ext cx="657773" cy="8530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97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70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200</a:t>
            </a:r>
          </a:p>
          <a:p>
            <a:pPr marL="0" marR="0">
              <a:lnSpc>
                <a:spcPts val="803"/>
              </a:lnSpc>
              <a:spcBef>
                <a:spcPts val="150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932019" y="1350867"/>
            <a:ext cx="39424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932019" y="1487953"/>
            <a:ext cx="256344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TaxInvoiceTradeSettlement/InvoiceeParty/Name.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24658" y="1568681"/>
            <a:ext cx="111765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사업체명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932019" y="1650933"/>
            <a:ext cx="3443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32019" y="1788019"/>
            <a:ext cx="25818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TaxInvoiceTradeSettlement/InvoiceeParty/Classifi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932019" y="1950998"/>
            <a:ext cx="74733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cation.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932019" y="2104839"/>
            <a:ext cx="374657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TaxInvoiceTradeSettlement/InvocieeParty/Specifi</a:t>
            </a:r>
            <a:r>
              <a:rPr dirty="0" sz="800" spc="2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227178" y="2187090"/>
            <a:ext cx="764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613028" y="2187090"/>
            <a:ext cx="2304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870303" y="2187090"/>
            <a:ext cx="208577" cy="5755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  <a:p>
            <a:pPr marL="0" marR="0">
              <a:lnSpc>
                <a:spcPts val="837"/>
              </a:lnSpc>
              <a:spcBef>
                <a:spcPts val="165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7110832" y="2187090"/>
            <a:ext cx="3151345" cy="5755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사업자단위과세제도에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부여한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  <a:p>
            <a:pPr marL="0" marR="0">
              <a:lnSpc>
                <a:spcPts val="837"/>
              </a:lnSpc>
              <a:spcBef>
                <a:spcPts val="165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사업자등록번호,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주민등록번호,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03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외국인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932019" y="2267818"/>
            <a:ext cx="186812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edOrganization/TaxRegistration.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224658" y="2267818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식별코드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176940" y="2423183"/>
            <a:ext cx="496516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TaxInvoiceTradeSettlement/InvoiceeParty/Specifi</a:t>
            </a:r>
            <a:r>
              <a:rPr dirty="0" sz="800" spc="2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6623685" y="2503911"/>
            <a:ext cx="207781" cy="14589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329174" y="2586162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구분코드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932019" y="2586162"/>
            <a:ext cx="192015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edOrganization/BusinessType.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5224658" y="2586162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구분코드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2932019" y="2723248"/>
            <a:ext cx="256825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TaxInvoiceTradeSettlement/InvoiceeParty/Specifi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278937" y="2803976"/>
            <a:ext cx="66238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5224658" y="2803976"/>
            <a:ext cx="111765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대표자명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813977" y="2803976"/>
            <a:ext cx="605797" cy="8588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7476193" y="2801884"/>
            <a:ext cx="657773" cy="854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5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0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932019" y="2886227"/>
            <a:ext cx="11587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edPerson/Name.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932019" y="3023313"/>
            <a:ext cx="256401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TaxInvoiceTradeSettlement/InvoiceeParty/Primar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2225655" y="3104041"/>
            <a:ext cx="765752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  <a:p>
            <a:pPr marL="50237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5224658" y="3104041"/>
            <a:ext cx="111765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932019" y="3184769"/>
            <a:ext cx="2174485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yDefinedContact/DepartmentName.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2932019" y="3323378"/>
            <a:ext cx="256401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TaxInvoiceTradeSettlement/InvoiceeParty/Primar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2932019" y="3484835"/>
            <a:ext cx="190148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yDefinedContact/PersonName.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932019" y="3621921"/>
            <a:ext cx="362928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TaxInvoiceTradeSettlement/InvoiceeParty/Primar</a:t>
            </a:r>
            <a:r>
              <a:rPr dirty="0" sz="800" spc="29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169329" y="3704172"/>
            <a:ext cx="92255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95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6841379" y="3704172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7110832" y="3704172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2932019" y="3784900"/>
            <a:ext cx="239794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yDefinedContact/Telephone.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5224658" y="3784900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전화번호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2932019" y="3967681"/>
            <a:ext cx="2564016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TaxInvoiceTradeSettlement/InvoiceeParty/Primar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yDefinedContact/URI.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2173896" y="4049933"/>
            <a:ext cx="86927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5224658" y="4049933"/>
            <a:ext cx="140229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이메일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6623685" y="4049933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6813977" y="4049933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7476193" y="4047841"/>
            <a:ext cx="657773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2932019" y="4313442"/>
            <a:ext cx="254105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TaxInvoiceTradeSettlement/InvoiceeParty/Secon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2225655" y="4395693"/>
            <a:ext cx="765752" cy="55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50237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5224658" y="4395693"/>
            <a:ext cx="1117655" cy="55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6623685" y="4395693"/>
            <a:ext cx="207781" cy="14711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68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6813977" y="4395693"/>
            <a:ext cx="605797" cy="55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7476193" y="4393601"/>
            <a:ext cx="657773" cy="5529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97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2932019" y="4476422"/>
            <a:ext cx="2541050" cy="3957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daryDefinedContact/DepartmentName.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837"/>
              </a:lnSpc>
              <a:spcBef>
                <a:spcPts val="29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TaxInvoiceTradeSettlement/InvoiceeParty/Secon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2932019" y="4776487"/>
            <a:ext cx="207469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daryDefinedContact/PersonName.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2932019" y="4913573"/>
            <a:ext cx="362928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TaxInvoiceTradeSettlement/InvoiceeParty/Secon</a:t>
            </a:r>
            <a:r>
              <a:rPr dirty="0" sz="800" spc="4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2169329" y="4994301"/>
            <a:ext cx="922553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95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  <a:p>
            <a:pPr marL="456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6841379" y="4994301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7110832" y="4994301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2932019" y="5076552"/>
            <a:ext cx="3104076" cy="3957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daryDefinedContact/Telephone.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  <a:r>
              <a:rPr dirty="0" sz="8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전화번호</a:t>
            </a:r>
          </a:p>
          <a:p>
            <a:pPr marL="0" marR="0">
              <a:lnSpc>
                <a:spcPts val="837"/>
              </a:lnSpc>
              <a:spcBef>
                <a:spcPts val="29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TaxInvoiceTradeSettlement/InvoiceeParty/Secon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5224658" y="5294366"/>
            <a:ext cx="140229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이메일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6813977" y="5294366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7476193" y="5292274"/>
            <a:ext cx="657773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71" name="object 71"/>
          <p:cNvSpPr txBox="1"/>
          <p:nvPr/>
        </p:nvSpPr>
        <p:spPr>
          <a:xfrm>
            <a:off x="2932019" y="5375095"/>
            <a:ext cx="2568255" cy="5724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daryDefinedContact/URI.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  <a:p>
            <a:pPr marL="0" marR="0">
              <a:lnSpc>
                <a:spcPts val="837"/>
              </a:lnSpc>
              <a:spcBef>
                <a:spcPts val="36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TaxInvoiceTradeSettlement/InvoiceeParty/Specifi</a:t>
            </a:r>
          </a:p>
          <a:p>
            <a:pPr marL="0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edAddress/LineOne.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2431171" y="5608140"/>
            <a:ext cx="356393" cy="5267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  <a:p>
            <a:pPr marL="80683" marR="0">
              <a:lnSpc>
                <a:spcPts val="837"/>
              </a:lnSpc>
              <a:spcBef>
                <a:spcPts val="127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73" name="object 73"/>
          <p:cNvSpPr txBox="1"/>
          <p:nvPr/>
        </p:nvSpPr>
        <p:spPr>
          <a:xfrm>
            <a:off x="5224658" y="5608140"/>
            <a:ext cx="915090" cy="5267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공급받는자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  <a:p>
            <a:pPr marL="0" marR="0">
              <a:lnSpc>
                <a:spcPts val="837"/>
              </a:lnSpc>
              <a:spcBef>
                <a:spcPts val="127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6813977" y="5608140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75" name="object 75"/>
          <p:cNvSpPr txBox="1"/>
          <p:nvPr/>
        </p:nvSpPr>
        <p:spPr>
          <a:xfrm>
            <a:off x="7425956" y="5606048"/>
            <a:ext cx="717144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800" spc="134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</p:txBody>
      </p:sp>
      <p:sp>
        <p:nvSpPr>
          <p:cNvPr id="76" name="object 76"/>
          <p:cNvSpPr txBox="1"/>
          <p:nvPr/>
        </p:nvSpPr>
        <p:spPr>
          <a:xfrm>
            <a:off x="2932019" y="5876219"/>
            <a:ext cx="208160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</a:t>
            </a:r>
          </a:p>
        </p:txBody>
      </p:sp>
      <p:sp>
        <p:nvSpPr>
          <p:cNvPr id="77" name="object 77"/>
          <p:cNvSpPr txBox="1"/>
          <p:nvPr/>
        </p:nvSpPr>
        <p:spPr>
          <a:xfrm>
            <a:off x="7110832" y="5876219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78" name="object 78"/>
          <p:cNvSpPr txBox="1"/>
          <p:nvPr/>
        </p:nvSpPr>
        <p:spPr>
          <a:xfrm>
            <a:off x="1618243" y="6002642"/>
            <a:ext cx="662382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</a:p>
          <a:p>
            <a:pPr marL="152233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79" name="object 79"/>
          <p:cNvSpPr txBox="1"/>
          <p:nvPr/>
        </p:nvSpPr>
        <p:spPr>
          <a:xfrm>
            <a:off x="7374197" y="6107741"/>
            <a:ext cx="2456539" cy="420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nnnnnnnnnn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형식(-불포함),</a:t>
            </a:r>
            <a:r>
              <a:rPr dirty="0" sz="8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사업자등록번호만</a:t>
            </a:r>
          </a:p>
          <a:p>
            <a:pPr marL="0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기재(10byte)</a:t>
            </a:r>
          </a:p>
        </p:txBody>
      </p:sp>
      <p:sp>
        <p:nvSpPr>
          <p:cNvPr id="80" name="object 80"/>
          <p:cNvSpPr txBox="1"/>
          <p:nvPr/>
        </p:nvSpPr>
        <p:spPr>
          <a:xfrm>
            <a:off x="2176940" y="6188470"/>
            <a:ext cx="310286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  <a:r>
              <a:rPr dirty="0" sz="8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TaxInvoiceTradeSettlement/BrokerParty/ID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5224658" y="6188470"/>
            <a:ext cx="146028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사업자등록번호</a:t>
            </a:r>
          </a:p>
        </p:txBody>
      </p:sp>
      <p:sp>
        <p:nvSpPr>
          <p:cNvPr id="82" name="object 82"/>
          <p:cNvSpPr txBox="1"/>
          <p:nvPr/>
        </p:nvSpPr>
        <p:spPr>
          <a:xfrm>
            <a:off x="6623685" y="6188470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83" name="object 83"/>
          <p:cNvSpPr txBox="1"/>
          <p:nvPr/>
        </p:nvSpPr>
        <p:spPr>
          <a:xfrm>
            <a:off x="6841379" y="6188470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13</a:t>
            </a:r>
          </a:p>
        </p:txBody>
      </p:sp>
      <p:sp>
        <p:nvSpPr>
          <p:cNvPr id="84" name="object 84"/>
          <p:cNvSpPr txBox="1"/>
          <p:nvPr/>
        </p:nvSpPr>
        <p:spPr>
          <a:xfrm>
            <a:off x="7110832" y="6188470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85" name="object 85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117396" y="1169796"/>
            <a:ext cx="8818143" cy="5295353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932019" y="1187888"/>
            <a:ext cx="240731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TaxInvoiceTradeSettlement/BrokerParty/Type.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431171" y="1270139"/>
            <a:ext cx="356393" cy="557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224658" y="1270139"/>
            <a:ext cx="91509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업태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623685" y="1270139"/>
            <a:ext cx="207781" cy="5572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813977" y="1270139"/>
            <a:ext cx="605797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476193" y="1268047"/>
            <a:ext cx="657773" cy="8530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97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70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200</a:t>
            </a:r>
          </a:p>
          <a:p>
            <a:pPr marL="0" marR="0">
              <a:lnSpc>
                <a:spcPts val="803"/>
              </a:lnSpc>
              <a:spcBef>
                <a:spcPts val="150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932019" y="1350867"/>
            <a:ext cx="39424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932019" y="1487953"/>
            <a:ext cx="247043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TaxInvoiceTradeSettlement/BrokerParty/Name.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24658" y="1568681"/>
            <a:ext cx="111765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사업체명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932019" y="1650933"/>
            <a:ext cx="3443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32019" y="1788019"/>
            <a:ext cx="283830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33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TaxInvoiceTradeSettlement/BrokerParty/Classification.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431171" y="1868747"/>
            <a:ext cx="35639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업종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623685" y="1868747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932019" y="1950998"/>
            <a:ext cx="39424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932019" y="2088084"/>
            <a:ext cx="374657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TaxInvoiceTradeSettlement/BrokerParty/Specifie</a:t>
            </a:r>
            <a:r>
              <a:rPr dirty="0" sz="800" spc="4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176940" y="2168812"/>
            <a:ext cx="866375" cy="20575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237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종사업장번호</a:t>
            </a:r>
          </a:p>
          <a:p>
            <a:pPr marL="10199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대표자성명</a:t>
            </a:r>
          </a:p>
          <a:p>
            <a:pPr marL="10199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담당부서명</a:t>
            </a:r>
          </a:p>
          <a:p>
            <a:pPr marL="152233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담당자전화번호</a:t>
            </a:r>
          </a:p>
          <a:p>
            <a:pPr marL="50237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담당자이메일</a:t>
            </a:r>
          </a:p>
          <a:p>
            <a:pPr marL="25423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6613028" y="2168812"/>
            <a:ext cx="230441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065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870303" y="2168812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4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7110832" y="2168812"/>
            <a:ext cx="310571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사업자단위과세제도에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국세청에서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부여한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932019" y="2249540"/>
            <a:ext cx="180510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dOrganization/TaxRegistration.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5224658" y="2249540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식별코드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2932019" y="2388149"/>
            <a:ext cx="260863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TaxInvoiceTradeSettlement/BrokerParty/Specified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224658" y="2468877"/>
            <a:ext cx="111765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대표자명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813977" y="2468877"/>
            <a:ext cx="605797" cy="8588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7476193" y="2466785"/>
            <a:ext cx="657773" cy="854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5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  <a:p>
            <a:pPr marL="0" marR="0">
              <a:lnSpc>
                <a:spcPts val="803"/>
              </a:lnSpc>
              <a:spcBef>
                <a:spcPts val="1509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2932019" y="2549606"/>
            <a:ext cx="104308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Person/Name.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932019" y="2686691"/>
            <a:ext cx="254213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TaxInvoiceTradeSettlement/BrokerParty/Defined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5224658" y="2768943"/>
            <a:ext cx="111765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담당부서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담당자명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6623685" y="2768943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932019" y="2849671"/>
            <a:ext cx="170530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Contact/DepartmentName.</a:t>
            </a:r>
            <a:r>
              <a:rPr dirty="0" sz="8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932019" y="2986757"/>
            <a:ext cx="254213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TaxInvoiceTradeSettlement/BrokerParty/Defined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6623685" y="3069008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2932019" y="3149737"/>
            <a:ext cx="143230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Contact/PersonName.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2932019" y="3286822"/>
            <a:ext cx="362928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TaxInvoiceTradeSettlement/BrokerParty/Defined</a:t>
            </a:r>
            <a:r>
              <a:rPr dirty="0" sz="800" spc="4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6623685" y="3367551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6841379" y="3367551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20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7110832" y="3367551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932019" y="3449802"/>
            <a:ext cx="192876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Contact/Telephone.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5224658" y="3449802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전화번호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2932019" y="3586888"/>
            <a:ext cx="254213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TaxInvoiceTradeSettlement/BrokerParty/Defined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5224658" y="3667616"/>
            <a:ext cx="140229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담당자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이메일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6623685" y="3667616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6813977" y="3667616"/>
            <a:ext cx="605797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 spc="-25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800" spc="823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7476193" y="3665524"/>
            <a:ext cx="657773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40</a:t>
            </a:r>
            <a:r>
              <a:rPr dirty="0" sz="800" spc="128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100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2932019" y="3749868"/>
            <a:ext cx="156101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Contact/URI.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Communication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2932019" y="3886953"/>
            <a:ext cx="260863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TaxInvoiceTradeSettlement/BrokerParty/Specified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5224658" y="3967681"/>
            <a:ext cx="965327" cy="14574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수탁사업자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주소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결제방법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결제방법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별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금액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공급가액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합계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합계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6623685" y="3967681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7425956" y="3965589"/>
            <a:ext cx="717144" cy="254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150</a:t>
            </a:r>
            <a:r>
              <a:rPr dirty="0" sz="800" spc="134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→</a:t>
            </a:r>
            <a:r>
              <a:rPr dirty="0" sz="800" spc="132">
                <a:solidFill>
                  <a:srgbClr val="0000ff"/>
                </a:solidFill>
                <a:latin typeface="Batang"/>
                <a:cs typeface="Batang"/>
              </a:rPr>
              <a:t> </a:t>
            </a:r>
            <a:r>
              <a:rPr dirty="0" sz="800">
                <a:solidFill>
                  <a:srgbClr val="0000ff"/>
                </a:solidFill>
                <a:latin typeface="Batang"/>
                <a:cs typeface="Batang"/>
              </a:rPr>
              <a:t>300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2932019" y="4048409"/>
            <a:ext cx="120810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Address/LineOne.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2932019" y="4187018"/>
            <a:ext cx="2760694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3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TaxInvoiceTradeSettlement/SpecifiedPaymentMeans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1618243" y="4255561"/>
            <a:ext cx="1402408" cy="420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결제방법별</a:t>
            </a:r>
            <a:r>
              <a:rPr dirty="0" sz="800" spc="5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결제방법코드</a:t>
            </a:r>
          </a:p>
          <a:p>
            <a:pPr marL="152233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금액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6623685" y="4267747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6870303" y="4267747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7110832" y="4267747"/>
            <a:ext cx="292262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10:현금,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20:수표,</a:t>
            </a:r>
            <a:r>
              <a:rPr dirty="0" sz="8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30:어음,</a:t>
            </a:r>
            <a:r>
              <a:rPr dirty="0" sz="8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40:외상(매출금/미수금)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2932019" y="4348475"/>
            <a:ext cx="72611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/Type.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2932019" y="4485561"/>
            <a:ext cx="2760694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23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TaxInvoiceTradeSettlement/SpecifiedPaymentMeans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1660868" y="4579997"/>
            <a:ext cx="57672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(4회까지)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2227178" y="4567812"/>
            <a:ext cx="764379" cy="1157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993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금액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공급가액합계</a:t>
            </a:r>
          </a:p>
          <a:p>
            <a:pPr marL="101996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세액합계</a:t>
            </a:r>
          </a:p>
          <a:p>
            <a:pPr marL="152233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총금액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6613028" y="4567812"/>
            <a:ext cx="230441" cy="1157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6841379" y="4567812"/>
            <a:ext cx="264879" cy="1157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7110832" y="4567812"/>
            <a:ext cx="309379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2932019" y="4648540"/>
            <a:ext cx="831551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/Paid.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2932019" y="4785626"/>
            <a:ext cx="2591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TaxInvoiceTradeSettlement/SpecifiedMonetarySu</a:t>
            </a:r>
          </a:p>
        </p:txBody>
      </p:sp>
      <p:sp>
        <p:nvSpPr>
          <p:cNvPr id="71" name="object 71"/>
          <p:cNvSpPr txBox="1"/>
          <p:nvPr/>
        </p:nvSpPr>
        <p:spPr>
          <a:xfrm>
            <a:off x="2932019" y="4948606"/>
            <a:ext cx="1666872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mmation/ChargeTotal.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2932019" y="5085691"/>
            <a:ext cx="2591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TaxInvoiceTradeSettlement/SpecifiedMonetarySu</a:t>
            </a:r>
          </a:p>
        </p:txBody>
      </p:sp>
      <p:sp>
        <p:nvSpPr>
          <p:cNvPr id="73" name="object 73"/>
          <p:cNvSpPr txBox="1"/>
          <p:nvPr/>
        </p:nvSpPr>
        <p:spPr>
          <a:xfrm>
            <a:off x="1656302" y="5166420"/>
            <a:ext cx="5855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Summary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2932019" y="5248671"/>
            <a:ext cx="14672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mmation/TaxTotal.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75" name="object 75"/>
          <p:cNvSpPr txBox="1"/>
          <p:nvPr/>
        </p:nvSpPr>
        <p:spPr>
          <a:xfrm>
            <a:off x="2932019" y="5385757"/>
            <a:ext cx="2591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TaxInvoiceTradeSettlement/SpecifiedMonetarySu</a:t>
            </a:r>
          </a:p>
        </p:txBody>
      </p:sp>
      <p:sp>
        <p:nvSpPr>
          <p:cNvPr id="76" name="object 76"/>
          <p:cNvSpPr txBox="1"/>
          <p:nvPr/>
        </p:nvSpPr>
        <p:spPr>
          <a:xfrm>
            <a:off x="5224658" y="5466485"/>
            <a:ext cx="1101993" cy="549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총액(공급가액+세액)</a:t>
            </a:r>
          </a:p>
          <a:p>
            <a:pPr marL="0" marR="0">
              <a:lnSpc>
                <a:spcPts val="837"/>
              </a:lnSpc>
              <a:spcBef>
                <a:spcPts val="145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상품정보</a:t>
            </a:r>
          </a:p>
        </p:txBody>
      </p:sp>
      <p:sp>
        <p:nvSpPr>
          <p:cNvPr id="77" name="object 77"/>
          <p:cNvSpPr txBox="1"/>
          <p:nvPr/>
        </p:nvSpPr>
        <p:spPr>
          <a:xfrm>
            <a:off x="7081908" y="5466485"/>
            <a:ext cx="365556" cy="8298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8923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45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0..99</a:t>
            </a:r>
          </a:p>
          <a:p>
            <a:pPr marL="28923" marR="0">
              <a:lnSpc>
                <a:spcPts val="837"/>
              </a:lnSpc>
              <a:spcBef>
                <a:spcPts val="136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</p:txBody>
      </p:sp>
      <p:sp>
        <p:nvSpPr>
          <p:cNvPr id="78" name="object 78"/>
          <p:cNvSpPr txBox="1"/>
          <p:nvPr/>
        </p:nvSpPr>
        <p:spPr>
          <a:xfrm>
            <a:off x="2932019" y="5548736"/>
            <a:ext cx="1612600" cy="4673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mmation/GrandTotal.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  <a:p>
            <a:pPr marL="0" marR="0">
              <a:lnSpc>
                <a:spcPts val="837"/>
              </a:lnSpc>
              <a:spcBef>
                <a:spcPts val="85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</a:t>
            </a:r>
          </a:p>
        </p:txBody>
      </p:sp>
      <p:sp>
        <p:nvSpPr>
          <p:cNvPr id="79" name="object 79"/>
          <p:cNvSpPr txBox="1"/>
          <p:nvPr/>
        </p:nvSpPr>
        <p:spPr>
          <a:xfrm>
            <a:off x="2511855" y="5757411"/>
            <a:ext cx="194234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-</a:t>
            </a:r>
          </a:p>
        </p:txBody>
      </p:sp>
      <p:sp>
        <p:nvSpPr>
          <p:cNvPr id="80" name="object 80"/>
          <p:cNvSpPr txBox="1"/>
          <p:nvPr/>
        </p:nvSpPr>
        <p:spPr>
          <a:xfrm>
            <a:off x="1155453" y="5984364"/>
            <a:ext cx="560386" cy="5831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상품정보</a:t>
            </a:r>
          </a:p>
          <a:p>
            <a:pPr marL="30446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(99회까</a:t>
            </a:r>
          </a:p>
          <a:p>
            <a:pPr marL="10656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지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반복)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2329174" y="6037676"/>
            <a:ext cx="560386" cy="5085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</a:p>
          <a:p>
            <a:pPr marL="101996" marR="0">
              <a:lnSpc>
                <a:spcPts val="837"/>
              </a:lnSpc>
              <a:spcBef>
                <a:spcPts val="117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82" name="object 82"/>
          <p:cNvSpPr txBox="1"/>
          <p:nvPr/>
        </p:nvSpPr>
        <p:spPr>
          <a:xfrm>
            <a:off x="2932019" y="6037676"/>
            <a:ext cx="2387439" cy="5085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TaxInvoiceTradeLineItem/Sequence.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Numeric</a:t>
            </a:r>
          </a:p>
          <a:p>
            <a:pPr marL="0" marR="0">
              <a:lnSpc>
                <a:spcPts val="837"/>
              </a:lnSpc>
              <a:spcBef>
                <a:spcPts val="117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TaxInvoiceTradeLineItem/Description.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83" name="object 83"/>
          <p:cNvSpPr txBox="1"/>
          <p:nvPr/>
        </p:nvSpPr>
        <p:spPr>
          <a:xfrm>
            <a:off x="5224658" y="6037676"/>
            <a:ext cx="813188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</a:p>
        </p:txBody>
      </p:sp>
      <p:sp>
        <p:nvSpPr>
          <p:cNvPr id="84" name="object 84"/>
          <p:cNvSpPr txBox="1"/>
          <p:nvPr/>
        </p:nvSpPr>
        <p:spPr>
          <a:xfrm>
            <a:off x="6613028" y="6037676"/>
            <a:ext cx="230441" cy="5085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0656" marR="0">
              <a:lnSpc>
                <a:spcPts val="837"/>
              </a:lnSpc>
              <a:spcBef>
                <a:spcPts val="117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85" name="object 85"/>
          <p:cNvSpPr txBox="1"/>
          <p:nvPr/>
        </p:nvSpPr>
        <p:spPr>
          <a:xfrm>
            <a:off x="6870303" y="6037676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86" name="object 86"/>
          <p:cNvSpPr txBox="1"/>
          <p:nvPr/>
        </p:nvSpPr>
        <p:spPr>
          <a:xfrm>
            <a:off x="5224658" y="6287476"/>
            <a:ext cx="1402408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물품과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관련된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자유기술문</a:t>
            </a:r>
          </a:p>
        </p:txBody>
      </p:sp>
      <p:sp>
        <p:nvSpPr>
          <p:cNvPr id="87" name="object 87"/>
          <p:cNvSpPr txBox="1"/>
          <p:nvPr/>
        </p:nvSpPr>
        <p:spPr>
          <a:xfrm>
            <a:off x="6813977" y="6287476"/>
            <a:ext cx="60579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100</a:t>
            </a:r>
            <a:r>
              <a:rPr dirty="0" sz="800" spc="7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88" name="object 88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06259" y="3559670"/>
            <a:ext cx="9035324" cy="858329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117396" y="1169796"/>
            <a:ext cx="8818143" cy="2259660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329174" y="1277755"/>
            <a:ext cx="560386" cy="5755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공급가액</a:t>
            </a:r>
          </a:p>
          <a:p>
            <a:pPr marL="101996" marR="0">
              <a:lnSpc>
                <a:spcPts val="837"/>
              </a:lnSpc>
              <a:spcBef>
                <a:spcPts val="165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수량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932019" y="1277755"/>
            <a:ext cx="222709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TaxInvoiceTradeLineItem/Invoice.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224658" y="1277755"/>
            <a:ext cx="86342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가액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613028" y="1277755"/>
            <a:ext cx="230441" cy="5755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65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841379" y="1277755"/>
            <a:ext cx="264879" cy="8847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  <a:p>
            <a:pPr marL="0" marR="0">
              <a:lnSpc>
                <a:spcPts val="837"/>
              </a:lnSpc>
              <a:spcBef>
                <a:spcPts val="165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12</a:t>
            </a:r>
          </a:p>
          <a:p>
            <a:pPr marL="0" marR="0">
              <a:lnSpc>
                <a:spcPts val="837"/>
              </a:lnSpc>
              <a:spcBef>
                <a:spcPts val="164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60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7110832" y="1277755"/>
            <a:ext cx="309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932019" y="1594575"/>
            <a:ext cx="316349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15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TaxInvoiceTradeLineItem/ChargeableUnit.</a:t>
            </a:r>
            <a:r>
              <a:rPr dirty="0" sz="8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5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8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수량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7110832" y="1594575"/>
            <a:ext cx="3196854" cy="5679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4">
                <a:solidFill>
                  <a:srgbClr val="000000"/>
                </a:solidFill>
                <a:latin typeface="QCOLLM+MalgunGothic"/>
                <a:cs typeface="QCOLLM+MalgunGothic"/>
              </a:rPr>
              <a:t>소수점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4">
                <a:solidFill>
                  <a:srgbClr val="000000"/>
                </a:solidFill>
                <a:latin typeface="QCOLLM+MalgunGothic"/>
                <a:cs typeface="QCOLLM+MalgunGothic"/>
              </a:rPr>
              <a:t>2자리까지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5">
                <a:solidFill>
                  <a:srgbClr val="000000"/>
                </a:solidFill>
                <a:latin typeface="QCOLLM+MalgunGothic"/>
                <a:cs typeface="QCOLLM+MalgunGothic"/>
              </a:rPr>
              <a:t>허용,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4">
                <a:solidFill>
                  <a:srgbClr val="000000"/>
                </a:solidFill>
                <a:latin typeface="QCOLLM+MalgunGothic"/>
                <a:cs typeface="QCOLLM+MalgunGothic"/>
              </a:rPr>
              <a:t>단위는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0">
                <a:solidFill>
                  <a:srgbClr val="000000"/>
                </a:solidFill>
                <a:latin typeface="QCOLLM+MalgunGothic"/>
                <a:cs typeface="QCOLLM+MalgunGothic"/>
              </a:rPr>
              <a:t>속성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4">
                <a:solidFill>
                  <a:srgbClr val="000000"/>
                </a:solidFill>
                <a:latin typeface="QCOLLM+MalgunGothic"/>
                <a:cs typeface="QCOLLM+MalgunGothic"/>
              </a:rPr>
              <a:t>값으로</a:t>
            </a:r>
            <a:r>
              <a:rPr dirty="0" sz="8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20">
                <a:solidFill>
                  <a:srgbClr val="000000"/>
                </a:solidFill>
                <a:latin typeface="QCOLLM+MalgunGothic"/>
                <a:cs typeface="QCOLLM+MalgunGothic"/>
              </a:rPr>
              <a:t>포함</a:t>
            </a:r>
          </a:p>
          <a:p>
            <a:pPr marL="0" marR="0">
              <a:lnSpc>
                <a:spcPts val="837"/>
              </a:lnSpc>
              <a:spcBef>
                <a:spcPts val="1647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379411" y="1903780"/>
            <a:ext cx="458389" cy="5313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1759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규격</a:t>
            </a:r>
          </a:p>
          <a:p>
            <a:pPr marL="0" marR="0">
              <a:lnSpc>
                <a:spcPts val="837"/>
              </a:lnSpc>
              <a:spcBef>
                <a:spcPts val="135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품목명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932019" y="1903780"/>
            <a:ext cx="22656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TaxInvoiceTradeLineItem/Information.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24658" y="1903780"/>
            <a:ext cx="96532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규격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623685" y="1903780"/>
            <a:ext cx="207781" cy="5313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359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932019" y="2176428"/>
            <a:ext cx="2164363" cy="4491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TaxInvoiceTradeLineItem/Name.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  <a:p>
            <a:pPr marL="0" marR="0">
              <a:lnSpc>
                <a:spcPts val="837"/>
              </a:lnSpc>
              <a:spcBef>
                <a:spcPts val="662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TaxInvoiceTradeLineItem/PurchaseExpiry.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24658" y="2176428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물품명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813977" y="2176428"/>
            <a:ext cx="60579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100</a:t>
            </a:r>
            <a:r>
              <a:rPr dirty="0" sz="800" spc="7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155453" y="2240402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일련번호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278937" y="2447553"/>
            <a:ext cx="66238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공급년월일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224658" y="2447553"/>
            <a:ext cx="81318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공급일자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6613028" y="2447553"/>
            <a:ext cx="23044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6870303" y="2447553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8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7110832" y="2447553"/>
            <a:ext cx="120737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YYYYMMDD형식.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2932019" y="2529805"/>
            <a:ext cx="59221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2932019" y="2666890"/>
            <a:ext cx="241550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TaxInvoiceTradeLineItem/TotalTax/Calculated.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2431171" y="2747619"/>
            <a:ext cx="356393" cy="6395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</a:p>
          <a:p>
            <a:pPr marL="0" marR="0">
              <a:lnSpc>
                <a:spcPts val="837"/>
              </a:lnSpc>
              <a:spcBef>
                <a:spcPts val="2161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단가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5224658" y="2747619"/>
            <a:ext cx="61062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6613028" y="2747619"/>
            <a:ext cx="230441" cy="6395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2161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6841379" y="2747619"/>
            <a:ext cx="2648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7110832" y="2747619"/>
            <a:ext cx="3093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2932019" y="2829870"/>
            <a:ext cx="52348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932019" y="3128412"/>
            <a:ext cx="316349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TaxInvoiceTradeLineItem/UnitPrice/Unit.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Amount</a:t>
            </a:r>
            <a:r>
              <a:rPr dirty="0" sz="8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물품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단가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6841379" y="3128412"/>
            <a:ext cx="26487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18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7110832" y="3128412"/>
            <a:ext cx="153535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  <a:r>
              <a:rPr dirty="0" sz="800" spc="5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소수점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2자리까지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허용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1079336" y="3633127"/>
            <a:ext cx="1096435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14">
                <a:solidFill>
                  <a:srgbClr val="000000"/>
                </a:solidFill>
                <a:latin typeface="QCOLLM+MalgunGothic"/>
                <a:cs typeface="QCOLLM+MalgunGothic"/>
              </a:rPr>
              <a:t>&lt;유의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사항&gt;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079336" y="3876835"/>
            <a:ext cx="10089208" cy="6309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본</a:t>
            </a:r>
            <a:r>
              <a:rPr dirty="0" sz="12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항목표에</a:t>
            </a:r>
            <a:r>
              <a:rPr dirty="0" sz="12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기재된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각</a:t>
            </a:r>
            <a:r>
              <a:rPr dirty="0" sz="1200" spc="-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항목은</a:t>
            </a:r>
            <a:r>
              <a:rPr dirty="0" sz="12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분류를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기준으로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정리된</a:t>
            </a:r>
            <a:r>
              <a:rPr dirty="0" sz="12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것으로,</a:t>
            </a:r>
            <a:r>
              <a:rPr dirty="0" sz="1200" spc="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각</a:t>
            </a:r>
            <a:r>
              <a:rPr dirty="0" sz="12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항목의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순서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200" spc="-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상세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내역은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  <a:r>
              <a:rPr dirty="0" sz="1200" spc="-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스키마(schema)를</a:t>
            </a:r>
            <a:r>
              <a:rPr dirty="0" sz="1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참조하여야</a:t>
            </a:r>
          </a:p>
          <a:p>
            <a:pPr marL="0" marR="0">
              <a:lnSpc>
                <a:spcPts val="1249"/>
              </a:lnSpc>
              <a:spcBef>
                <a:spcPts val="719"/>
              </a:spcBef>
              <a:spcAft>
                <a:spcPts val="0"/>
              </a:spcAft>
            </a:pPr>
            <a:r>
              <a:rPr dirty="0" sz="1200" spc="-12">
                <a:solidFill>
                  <a:srgbClr val="000000"/>
                </a:solidFill>
                <a:latin typeface="QCOLLM+MalgunGothic"/>
                <a:cs typeface="QCOLLM+MalgunGothic"/>
              </a:rPr>
              <a:t>합니다.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88466" y="1463776"/>
            <a:ext cx="8857729" cy="4387532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179293"/>
            <a:ext cx="230215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46">
                <a:solidFill>
                  <a:srgbClr val="000000"/>
                </a:solidFill>
                <a:latin typeface="SKSQLF+MalgunGothicBold"/>
                <a:cs typeface="SKSQLF+MalgunGothicBold"/>
              </a:rPr>
              <a:t>A.2.</a:t>
            </a:r>
            <a:r>
              <a:rPr dirty="0" sz="1200" spc="29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항목표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610631" y="1495569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항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813102" y="1495569"/>
            <a:ext cx="45686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목</a:t>
            </a:r>
            <a:r>
              <a:rPr dirty="0" sz="800" spc="5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명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56377" y="1582390"/>
            <a:ext cx="146079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TAG명(전체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경로까지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포함)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481933" y="1582390"/>
            <a:ext cx="35639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정의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684578" y="1582390"/>
            <a:ext cx="1614133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800" spc="81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  <a:r>
              <a:rPr dirty="0" sz="800" spc="8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Occurs</a:t>
            </a:r>
            <a:r>
              <a:rPr dirty="0" sz="800" spc="8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고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76765" y="1663118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대분류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662391" y="1663118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중분류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196731" y="1663118"/>
            <a:ext cx="45838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소분류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660868" y="1900733"/>
            <a:ext cx="56038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96057" y="1900733"/>
            <a:ext cx="631455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Signature/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617246" y="1900733"/>
            <a:ext cx="107959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W3C</a:t>
            </a:r>
            <a:r>
              <a:rPr dirty="0" sz="8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8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759173" y="1900733"/>
            <a:ext cx="207781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7072774" y="1900733"/>
            <a:ext cx="264879" cy="1158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089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50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  <a:p>
            <a:pPr marL="28924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7456403" y="1900733"/>
            <a:ext cx="309379" cy="2957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1..1</a:t>
            </a:r>
          </a:p>
          <a:p>
            <a:pPr marL="0" marR="0">
              <a:lnSpc>
                <a:spcPts val="837"/>
              </a:lnSpc>
              <a:spcBef>
                <a:spcPts val="151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7833942" y="1900733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4617246" y="2120071"/>
            <a:ext cx="2223372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800" spc="3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800" spc="3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제출할</a:t>
            </a:r>
            <a:r>
              <a:rPr dirty="0" sz="800" spc="3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때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689793" y="2200799"/>
            <a:ext cx="965327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아이디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참조</a:t>
            </a:r>
          </a:p>
          <a:p>
            <a:pPr marL="178113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접수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696057" y="2200799"/>
            <a:ext cx="1658033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ResultDocument/RefSubmit.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11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ResultDocument/Receipt.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7833942" y="2200799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4617246" y="2281527"/>
            <a:ext cx="122723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설정한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아이디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값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4617246" y="2420136"/>
            <a:ext cx="22230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30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800" spc="4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25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800" spc="4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30">
                <a:solidFill>
                  <a:srgbClr val="000000"/>
                </a:solidFill>
                <a:latin typeface="QCOLLM+MalgunGothic"/>
                <a:cs typeface="QCOLLM+MalgunGothic"/>
              </a:rPr>
              <a:t>접수하고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6759173" y="2500864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7833942" y="2500864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4617246" y="2581592"/>
            <a:ext cx="91822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15">
                <a:solidFill>
                  <a:srgbClr val="000000"/>
                </a:solidFill>
                <a:latin typeface="QCOLLM+MalgunGothic"/>
                <a:cs typeface="QCOLLM+MalgunGothic"/>
              </a:rPr>
              <a:t>생성한</a:t>
            </a:r>
            <a:r>
              <a:rPr dirty="0" sz="800" spc="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접수번호</a:t>
            </a:r>
          </a:p>
        </p:txBody>
      </p:sp>
      <p:sp>
        <p:nvSpPr>
          <p:cNvPr id="32" name="object 32"/>
          <p:cNvSpPr txBox="1"/>
          <p:nvPr/>
        </p:nvSpPr>
        <p:spPr>
          <a:xfrm>
            <a:off x="1740030" y="2800930"/>
            <a:ext cx="863425" cy="558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  <a:p>
            <a:pPr marL="127876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시간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2696057" y="2800930"/>
            <a:ext cx="1529859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ResultDocument/Type.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4617246" y="2800930"/>
            <a:ext cx="1065801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응답문서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구분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6746994" y="2800930"/>
            <a:ext cx="230441" cy="11573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12179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7833942" y="2800930"/>
            <a:ext cx="1677158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01: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접수증,</a:t>
            </a:r>
            <a:r>
              <a:rPr dirty="0" sz="8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02:</a:t>
            </a:r>
            <a:r>
              <a:rPr dirty="0" sz="800" spc="5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처리결과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2696057" y="3100995"/>
            <a:ext cx="2009630" cy="55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ResultDocument/Response.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DateTime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ResultDocument/ProcessStatus.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38" name="object 38"/>
          <p:cNvSpPr txBox="1"/>
          <p:nvPr/>
        </p:nvSpPr>
        <p:spPr>
          <a:xfrm>
            <a:off x="4617246" y="3100995"/>
            <a:ext cx="1808567" cy="8573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국세청이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응답문서를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생성한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시간</a:t>
            </a:r>
          </a:p>
          <a:p>
            <a:pPr marL="0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원인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7072774" y="3100995"/>
            <a:ext cx="264879" cy="55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14</a:t>
            </a:r>
          </a:p>
          <a:p>
            <a:pPr marL="28924" marR="0">
              <a:lnSpc>
                <a:spcPts val="837"/>
              </a:lnSpc>
              <a:spcBef>
                <a:spcPts val="1563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7833942" y="3100995"/>
            <a:ext cx="139483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YYYYMMDDHHMMSS형식</a:t>
            </a:r>
          </a:p>
        </p:txBody>
      </p:sp>
      <p:sp>
        <p:nvSpPr>
          <p:cNvPr id="41" name="object 41"/>
          <p:cNvSpPr txBox="1"/>
          <p:nvPr/>
        </p:nvSpPr>
        <p:spPr>
          <a:xfrm>
            <a:off x="1740030" y="3399537"/>
            <a:ext cx="863425" cy="1158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상태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원인</a:t>
            </a:r>
          </a:p>
          <a:p>
            <a:pPr marL="51759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</a:p>
          <a:p>
            <a:pPr marL="127876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성공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7833942" y="3399537"/>
            <a:ext cx="226538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01: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처리완료,</a:t>
            </a:r>
            <a:r>
              <a:rPr dirty="0" sz="8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02: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5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중,</a:t>
            </a:r>
            <a:r>
              <a:rPr dirty="0" sz="8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03: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불가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2696057" y="3618874"/>
            <a:ext cx="2058515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51">
                <a:solidFill>
                  <a:srgbClr val="000000"/>
                </a:solidFill>
                <a:latin typeface="QCOLLM+MalgunGothic"/>
                <a:cs typeface="QCOLLM+MalgunGothic"/>
              </a:rPr>
              <a:t>ResultDocument/FailReasonStatus.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7101699" y="3699603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45" name="object 45"/>
          <p:cNvSpPr txBox="1"/>
          <p:nvPr/>
        </p:nvSpPr>
        <p:spPr>
          <a:xfrm>
            <a:off x="7833942" y="3699603"/>
            <a:ext cx="254396" cy="1158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  <a:p>
            <a:pPr marL="0" marR="0">
              <a:lnSpc>
                <a:spcPts val="837"/>
              </a:lnSpc>
              <a:spcBef>
                <a:spcPts val="152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227003" y="3835165"/>
            <a:ext cx="356393" cy="4216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</a:p>
        </p:txBody>
      </p:sp>
      <p:sp>
        <p:nvSpPr>
          <p:cNvPr id="47" name="object 47"/>
          <p:cNvSpPr txBox="1"/>
          <p:nvPr/>
        </p:nvSpPr>
        <p:spPr>
          <a:xfrm>
            <a:off x="2696057" y="3999668"/>
            <a:ext cx="385676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ResultDocument/TotalCount.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800" spc="9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</a:p>
        </p:txBody>
      </p:sp>
      <p:sp>
        <p:nvSpPr>
          <p:cNvPr id="48" name="object 48"/>
          <p:cNvSpPr txBox="1"/>
          <p:nvPr/>
        </p:nvSpPr>
        <p:spPr>
          <a:xfrm>
            <a:off x="6746994" y="3999668"/>
            <a:ext cx="230441" cy="8588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  <a:p>
            <a:pPr marL="0" marR="0">
              <a:lnSpc>
                <a:spcPts val="837"/>
              </a:lnSpc>
              <a:spcBef>
                <a:spcPts val="157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N</a:t>
            </a:r>
          </a:p>
        </p:txBody>
      </p:sp>
      <p:sp>
        <p:nvSpPr>
          <p:cNvPr id="49" name="object 49"/>
          <p:cNvSpPr txBox="1"/>
          <p:nvPr/>
        </p:nvSpPr>
        <p:spPr>
          <a:xfrm>
            <a:off x="7101699" y="3999668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</p:txBody>
      </p:sp>
      <p:sp>
        <p:nvSpPr>
          <p:cNvPr id="50" name="object 50"/>
          <p:cNvSpPr txBox="1"/>
          <p:nvPr/>
        </p:nvSpPr>
        <p:spPr>
          <a:xfrm>
            <a:off x="2696057" y="4219005"/>
            <a:ext cx="3960053" cy="420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99">
                <a:solidFill>
                  <a:srgbClr val="000000"/>
                </a:solidFill>
                <a:latin typeface="QCOLLM+MalgunGothic"/>
                <a:cs typeface="QCOLLM+MalgunGothic"/>
              </a:rPr>
              <a:t>ResultDocument/SuccessCount.</a:t>
            </a:r>
          </a:p>
          <a:p>
            <a:pPr marL="1921188" marR="0">
              <a:lnSpc>
                <a:spcPts val="635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성공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개수</a:t>
            </a:r>
          </a:p>
          <a:p>
            <a:pPr marL="0" marR="0">
              <a:lnSpc>
                <a:spcPts val="635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</a:p>
        </p:txBody>
      </p:sp>
      <p:sp>
        <p:nvSpPr>
          <p:cNvPr id="51" name="object 51"/>
          <p:cNvSpPr txBox="1"/>
          <p:nvPr/>
        </p:nvSpPr>
        <p:spPr>
          <a:xfrm>
            <a:off x="7101699" y="4299733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</p:txBody>
      </p:sp>
      <p:sp>
        <p:nvSpPr>
          <p:cNvPr id="52" name="object 52"/>
          <p:cNvSpPr txBox="1"/>
          <p:nvPr/>
        </p:nvSpPr>
        <p:spPr>
          <a:xfrm>
            <a:off x="1867906" y="4599799"/>
            <a:ext cx="60910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실패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</a:p>
        </p:txBody>
      </p:sp>
      <p:sp>
        <p:nvSpPr>
          <p:cNvPr id="53" name="object 53"/>
          <p:cNvSpPr txBox="1"/>
          <p:nvPr/>
        </p:nvSpPr>
        <p:spPr>
          <a:xfrm>
            <a:off x="2696057" y="4599799"/>
            <a:ext cx="1950500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ResultDocument/FailCount.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</a:p>
        </p:txBody>
      </p:sp>
      <p:sp>
        <p:nvSpPr>
          <p:cNvPr id="54" name="object 54"/>
          <p:cNvSpPr txBox="1"/>
          <p:nvPr/>
        </p:nvSpPr>
        <p:spPr>
          <a:xfrm>
            <a:off x="4617246" y="4599799"/>
            <a:ext cx="17506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총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제출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건수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실패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개수</a:t>
            </a:r>
          </a:p>
        </p:txBody>
      </p:sp>
      <p:sp>
        <p:nvSpPr>
          <p:cNvPr id="55" name="object 55"/>
          <p:cNvSpPr txBox="1"/>
          <p:nvPr/>
        </p:nvSpPr>
        <p:spPr>
          <a:xfrm>
            <a:off x="7101699" y="4599799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</a:p>
        </p:txBody>
      </p:sp>
      <p:sp>
        <p:nvSpPr>
          <p:cNvPr id="56" name="object 56"/>
          <p:cNvSpPr txBox="1"/>
          <p:nvPr/>
        </p:nvSpPr>
        <p:spPr>
          <a:xfrm>
            <a:off x="7833942" y="4817613"/>
            <a:ext cx="2334149" cy="5846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 spc="-31">
                <a:solidFill>
                  <a:srgbClr val="000000"/>
                </a:solidFill>
                <a:latin typeface="QCOLLM+MalgunGothic"/>
                <a:cs typeface="QCOLLM+MalgunGothic"/>
              </a:rPr>
              <a:t>처리결과코드(ResultStatus.</a:t>
            </a:r>
            <a:r>
              <a:rPr dirty="0" sz="8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30">
                <a:solidFill>
                  <a:srgbClr val="000000"/>
                </a:solidFill>
                <a:latin typeface="QCOLLM+MalgunGothic"/>
                <a:cs typeface="QCOLLM+MalgunGothic"/>
              </a:rPr>
              <a:t>Code)의</a:t>
            </a:r>
            <a:r>
              <a:rPr dirty="0" sz="8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56">
                <a:solidFill>
                  <a:srgbClr val="000000"/>
                </a:solidFill>
                <a:latin typeface="QCOLLM+MalgunGothic"/>
                <a:cs typeface="QCOLLM+MalgunGothic"/>
              </a:rPr>
              <a:t>코드</a:t>
            </a:r>
            <a:r>
              <a:rPr dirty="0" sz="8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 spc="-56">
                <a:solidFill>
                  <a:srgbClr val="000000"/>
                </a:solidFill>
                <a:latin typeface="QCOLLM+MalgunGothic"/>
                <a:cs typeface="QCOLLM+MalgunGothic"/>
              </a:rPr>
              <a:t>값이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SYN004인</a:t>
            </a:r>
            <a:r>
              <a:rPr dirty="0" sz="8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경우</a:t>
            </a:r>
            <a:r>
              <a:rPr dirty="0" sz="800" spc="1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9999999999999999xsderror</a:t>
            </a:r>
          </a:p>
          <a:p>
            <a:pPr marL="0" marR="0">
              <a:lnSpc>
                <a:spcPts val="837"/>
              </a:lnSpc>
              <a:spcBef>
                <a:spcPts val="496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라고</a:t>
            </a:r>
            <a:r>
              <a:rPr dirty="0" sz="8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표시</a:t>
            </a:r>
          </a:p>
        </p:txBody>
      </p:sp>
      <p:sp>
        <p:nvSpPr>
          <p:cNvPr id="57" name="object 57"/>
          <p:cNvSpPr txBox="1"/>
          <p:nvPr/>
        </p:nvSpPr>
        <p:spPr>
          <a:xfrm>
            <a:off x="2696057" y="4899864"/>
            <a:ext cx="2055963" cy="420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ResultDocument/ValidationDocument/</a:t>
            </a:r>
          </a:p>
          <a:p>
            <a:pPr marL="0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Issue.</a:t>
            </a:r>
            <a:r>
              <a:rPr dirty="0" sz="800" spc="11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</a:p>
        </p:txBody>
      </p:sp>
      <p:sp>
        <p:nvSpPr>
          <p:cNvPr id="58" name="object 58"/>
          <p:cNvSpPr txBox="1"/>
          <p:nvPr/>
        </p:nvSpPr>
        <p:spPr>
          <a:xfrm>
            <a:off x="1662391" y="4980592"/>
            <a:ext cx="1043061" cy="327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84103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승인번호</a:t>
            </a:r>
          </a:p>
          <a:p>
            <a:pPr marL="0" marR="0">
              <a:lnSpc>
                <a:spcPts val="837"/>
              </a:lnSpc>
              <a:spcBef>
                <a:spcPts val="5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유효성</a:t>
            </a:r>
          </a:p>
        </p:txBody>
      </p:sp>
      <p:sp>
        <p:nvSpPr>
          <p:cNvPr id="59" name="object 59"/>
          <p:cNvSpPr txBox="1"/>
          <p:nvPr/>
        </p:nvSpPr>
        <p:spPr>
          <a:xfrm>
            <a:off x="4617246" y="4980592"/>
            <a:ext cx="1472327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승인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번호</a:t>
            </a:r>
          </a:p>
        </p:txBody>
      </p:sp>
      <p:sp>
        <p:nvSpPr>
          <p:cNvPr id="60" name="object 60"/>
          <p:cNvSpPr txBox="1"/>
          <p:nvPr/>
        </p:nvSpPr>
        <p:spPr>
          <a:xfrm>
            <a:off x="6759173" y="4980592"/>
            <a:ext cx="207780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61" name="object 61"/>
          <p:cNvSpPr txBox="1"/>
          <p:nvPr/>
        </p:nvSpPr>
        <p:spPr>
          <a:xfrm>
            <a:off x="7072774" y="4980592"/>
            <a:ext cx="2648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24</a:t>
            </a:r>
          </a:p>
        </p:txBody>
      </p:sp>
      <p:sp>
        <p:nvSpPr>
          <p:cNvPr id="62" name="object 62"/>
          <p:cNvSpPr txBox="1"/>
          <p:nvPr/>
        </p:nvSpPr>
        <p:spPr>
          <a:xfrm>
            <a:off x="7456403" y="4980592"/>
            <a:ext cx="309379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0..1</a:t>
            </a:r>
          </a:p>
        </p:txBody>
      </p:sp>
      <p:sp>
        <p:nvSpPr>
          <p:cNvPr id="63" name="object 63"/>
          <p:cNvSpPr txBox="1"/>
          <p:nvPr/>
        </p:nvSpPr>
        <p:spPr>
          <a:xfrm>
            <a:off x="1712628" y="5212115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</a:p>
        </p:txBody>
      </p:sp>
      <p:sp>
        <p:nvSpPr>
          <p:cNvPr id="64" name="object 64"/>
          <p:cNvSpPr txBox="1"/>
          <p:nvPr/>
        </p:nvSpPr>
        <p:spPr>
          <a:xfrm>
            <a:off x="2696057" y="5280658"/>
            <a:ext cx="2055963" cy="420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ResultDocument/ValidationDocument/</a:t>
            </a:r>
          </a:p>
          <a:p>
            <a:pPr marL="0" marR="0">
              <a:lnSpc>
                <a:spcPts val="837"/>
              </a:lnSpc>
              <a:spcBef>
                <a:spcPts val="484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ResultStatus.</a:t>
            </a:r>
            <a:r>
              <a:rPr dirty="0" sz="8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</a:p>
        </p:txBody>
      </p:sp>
      <p:sp>
        <p:nvSpPr>
          <p:cNvPr id="65" name="object 65"/>
          <p:cNvSpPr txBox="1"/>
          <p:nvPr/>
        </p:nvSpPr>
        <p:spPr>
          <a:xfrm>
            <a:off x="2146494" y="5361386"/>
            <a:ext cx="56038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검증결과</a:t>
            </a:r>
          </a:p>
        </p:txBody>
      </p:sp>
      <p:sp>
        <p:nvSpPr>
          <p:cNvPr id="66" name="object 66"/>
          <p:cNvSpPr txBox="1"/>
          <p:nvPr/>
        </p:nvSpPr>
        <p:spPr>
          <a:xfrm>
            <a:off x="4617246" y="5361386"/>
            <a:ext cx="1472327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800" spc="1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검증</a:t>
            </a:r>
            <a:r>
              <a:rPr dirty="0" sz="8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결과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6759173" y="5361386"/>
            <a:ext cx="207781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S</a:t>
            </a:r>
          </a:p>
        </p:txBody>
      </p:sp>
      <p:sp>
        <p:nvSpPr>
          <p:cNvPr id="68" name="object 68"/>
          <p:cNvSpPr txBox="1"/>
          <p:nvPr/>
        </p:nvSpPr>
        <p:spPr>
          <a:xfrm>
            <a:off x="7101699" y="5361386"/>
            <a:ext cx="208577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</a:p>
        </p:txBody>
      </p:sp>
      <p:sp>
        <p:nvSpPr>
          <p:cNvPr id="69" name="object 69"/>
          <p:cNvSpPr txBox="1"/>
          <p:nvPr/>
        </p:nvSpPr>
        <p:spPr>
          <a:xfrm>
            <a:off x="7454880" y="5361386"/>
            <a:ext cx="312168" cy="5435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0..n</a:t>
            </a:r>
          </a:p>
          <a:p>
            <a:pPr marL="0" marR="0">
              <a:lnSpc>
                <a:spcPts val="837"/>
              </a:lnSpc>
              <a:spcBef>
                <a:spcPts val="1455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0..n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7833942" y="5361386"/>
            <a:ext cx="254396" cy="2587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　</a:t>
            </a:r>
          </a:p>
        </p:txBody>
      </p:sp>
      <p:sp>
        <p:nvSpPr>
          <p:cNvPr id="71" name="object 71"/>
          <p:cNvSpPr txBox="1"/>
          <p:nvPr/>
        </p:nvSpPr>
        <p:spPr>
          <a:xfrm>
            <a:off x="1994260" y="5646220"/>
            <a:ext cx="35639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비고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2696057" y="5646220"/>
            <a:ext cx="1819096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ResultDocument/Description.</a:t>
            </a:r>
            <a:r>
              <a:rPr dirty="0" sz="8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</a:p>
        </p:txBody>
      </p:sp>
      <p:sp>
        <p:nvSpPr>
          <p:cNvPr id="73" name="object 73"/>
          <p:cNvSpPr txBox="1"/>
          <p:nvPr/>
        </p:nvSpPr>
        <p:spPr>
          <a:xfrm>
            <a:off x="7045372" y="5646220"/>
            <a:ext cx="320933" cy="2587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">
                <a:solidFill>
                  <a:srgbClr val="000000"/>
                </a:solidFill>
                <a:latin typeface="QCOLLM+MalgunGothic"/>
                <a:cs typeface="QCOLLM+MalgunGothic"/>
              </a:rPr>
              <a:t>150</a:t>
            </a:r>
          </a:p>
        </p:txBody>
      </p:sp>
      <p:sp>
        <p:nvSpPr>
          <p:cNvPr id="74" name="object 74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8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0201" y="1204418"/>
            <a:ext cx="162555" cy="15925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77220" y="1203349"/>
            <a:ext cx="162911" cy="16032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555485" y="1214041"/>
            <a:ext cx="112149" cy="134305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694769" y="1316156"/>
            <a:ext cx="33066" cy="32190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922710" y="1191112"/>
            <a:ext cx="4749613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spc="-20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400" spc="36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표준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문서(Schema)</a:t>
            </a:r>
            <a:r>
              <a:rPr dirty="0" sz="1400" spc="30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예제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1742868"/>
            <a:ext cx="586759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B.1.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4">
                <a:solidFill>
                  <a:srgbClr val="000000"/>
                </a:solidFill>
                <a:latin typeface="SKSQLF+MalgunGothicBold"/>
                <a:cs typeface="SKSQLF+MalgunGothicBold"/>
              </a:rPr>
              <a:t>표준전자(세금)계산서</a:t>
            </a:r>
            <a:r>
              <a:rPr dirty="0" sz="1200" spc="31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루트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스키마(TaxInvoiceSchemaModule_1.0).xsd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306808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2509390"/>
            <a:ext cx="83931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2711973"/>
            <a:ext cx="40565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Module;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3.0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2916078"/>
            <a:ext cx="792748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표준전자(세금)계산서====================================================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3118660"/>
            <a:ext cx="83931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336" y="3321243"/>
            <a:ext cx="42035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3525348"/>
            <a:ext cx="13221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336" y="3727930"/>
            <a:ext cx="327689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3.0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336" y="4134618"/>
            <a:ext cx="162570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Last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change: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2009.02.19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Author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336" y="4743887"/>
            <a:ext cx="560590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Copyright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(2009).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All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Rights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Reserved.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079336" y="5149052"/>
            <a:ext cx="9517782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&lt;xsd:schema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targetNamespace="urn:kr:or:kec:standard:Tax:ReusableAggregateBusinessInformationEntitySchemaModule:1:0"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elementFormDefault="qualified"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attributeFormDefault="unqualified"&gt;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586274" y="5962427"/>
            <a:ext cx="808839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Imports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9147301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reusable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UN/CEFACTAggregate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Business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Information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Entity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&lt;xsd:include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schemaLocation="http://www.kec.or.kr/standard/Tax/ReusableAggregateBusinessInformationEntitySchemaModule_1.0.xsd"/&gt;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namespace="http://www.w3.org/2000/09/xmldsig#"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2169722"/>
            <a:ext cx="8977748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schemaLocation="http://www.w3.org/TR/2002/REC-xmldsig-core-20020212/xmldsig-core-schema.xsd"/&gt;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Root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2778992"/>
            <a:ext cx="839476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type="TaxInvoiceType"/&gt;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184156"/>
            <a:ext cx="29853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name="TaxInvoiceType"&gt;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3388262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590844"/>
            <a:ext cx="539317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name="ExchangedDocument"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type="ExchangedDocumentType"/&gt;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ref="ds:Signature"/&gt;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3997532"/>
            <a:ext cx="8670866" cy="9314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name="TaxInvoiceDocument"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type="TaxInvoiceDocumentType"/&gt;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name="TaxInvoiceTradeSettlement"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type="TaxInvoiceTradeSettlementType"/&gt;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name="TaxInvoiceTradeLineItem"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type="TaxInvoiceTradeLineItemType"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maxOccurs="99"/&gt;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80938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5011966"/>
            <a:ext cx="10701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&lt;/xsd:schema&gt;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625625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B.2.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루트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4">
                <a:solidFill>
                  <a:srgbClr val="000000"/>
                </a:solidFill>
                <a:latin typeface="SKSQLF+MalgunGothicBold"/>
                <a:cs typeface="SKSQLF+MalgunGothicBold"/>
              </a:rPr>
              <a:t>스키마(TaxInvoiceResponseSchemaModule_1.0).xsd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702108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04690"/>
            <a:ext cx="83931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108795"/>
            <a:ext cx="37792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</a:t>
            </a:r>
            <a:r>
              <a:rPr dirty="0" sz="10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Module;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443874" y="2108795"/>
            <a:ext cx="9807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311378"/>
            <a:ext cx="8393171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표준전자(세금)계산서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응답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문서==========================================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============================================================================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920647"/>
            <a:ext cx="20049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Response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3123230"/>
            <a:ext cx="32768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3327335"/>
            <a:ext cx="8781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529917"/>
            <a:ext cx="553238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Copyright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Agency(2009).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All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Rights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Reserved.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3936605"/>
            <a:ext cx="9517782" cy="11340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&lt;xsd:schema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xmlns:ram="urn:kr:or:kec:standard:Tax:ReusableAggregateBusinessInformationEntitySchemaModule:1:0"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targetNamespace="urn:kr:or:kec:standard:Tax:ReusableAggregateBusinessInformationEntitySchemaModule:1:0"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elementFormDefault="qualified"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attributeFormDefault="unqualified"&gt;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4951039"/>
            <a:ext cx="808839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Imports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5357727"/>
            <a:ext cx="9147301" cy="11340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reusable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UN/CEFACTAggregate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Business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Information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Entity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&lt;xsd:include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schemaLocation="http://www.kec.or.kr/standard/Tax/ReusableAggregateBusinessInformationEntitySchemaModule_1.0.xsd"/&gt;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namespace="http://www.w3.org/2000/09/xmldsig#"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53765"/>
            <a:ext cx="69145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schemaLocation="http://www.w3.org/TR/2002/REC-xmldsig-core-20020212/xmldsig-core-schema.xsd"/&gt;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356347"/>
            <a:ext cx="52344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name="TaxInvoiceResponse"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type="TaxInvoiceResponseType"/&gt;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560453"/>
            <a:ext cx="361528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name="TaxInvoiceResponseType"&gt;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1965617"/>
            <a:ext cx="535648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ref="ds:Signature"/&gt;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name="ResultDocument"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type="ResultDocumentType"/&gt;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574887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778992"/>
            <a:ext cx="10701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&lt;/xsd:schema&gt;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760070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B.3.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재사용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52">
                <a:solidFill>
                  <a:srgbClr val="000000"/>
                </a:solidFill>
                <a:latin typeface="SKSQLF+MalgunGothicBold"/>
                <a:cs typeface="SKSQLF+MalgunGothicBold"/>
              </a:rPr>
              <a:t>ABIE</a:t>
            </a:r>
            <a:r>
              <a:rPr dirty="0" sz="1200" spc="31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6">
                <a:solidFill>
                  <a:srgbClr val="000000"/>
                </a:solidFill>
                <a:latin typeface="SKSQLF+MalgunGothicBold"/>
                <a:cs typeface="SKSQLF+MalgunGothicBold"/>
              </a:rPr>
              <a:t>스키마(ReusableAggregateBusinessInformationEntitySchemaModule_1.0).xsd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682307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884889"/>
            <a:ext cx="77804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087471"/>
            <a:ext cx="927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895483" y="2087471"/>
            <a:ext cx="25844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RAM</a:t>
            </a:r>
            <a:r>
              <a:rPr dirty="0" sz="1000" spc="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Reusable</a:t>
            </a:r>
            <a:r>
              <a:rPr dirty="0" sz="10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ABIEs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841204" y="2087471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291576"/>
            <a:ext cx="778043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2696741"/>
            <a:ext cx="11101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Reusable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ABIEs,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2900846"/>
            <a:ext cx="32768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103428"/>
            <a:ext cx="8781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3306010"/>
            <a:ext cx="560590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Copyright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(2009).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All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Rights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Reserved.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336" y="3712698"/>
            <a:ext cx="9912073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&lt;xsd:schema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xmlns:qdt="urn:kr:or:kec:standard:Tax:QualifiedDataTypesSchemaModule:1:0"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xmlns:udt="urn:un:unece:uncefact:data:standard:UnqualifiedDataType:6"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targetNamespace="urn:kr:or:kec:standard:Tax:ReusableAggregateBusinessInformationEntitySchemaModule:1:0"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elementFormDefault="qualified"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attributeFormDefault="unqualified"&gt;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4728655"/>
            <a:ext cx="6630499" cy="9314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namespace="urn:un:unece:uncefact:data:standard:UnqualifiedDataType:6"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schemaLocation="http://www.kec.or.kr/standard/Common/UnqualifiedDataType_6p0.xsd"/&gt;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namespace="urn:kr:or:kec:standard:Tax:QualifiedDataTypesSchemaModule:1:0"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schemaLocation="http://www.kec.or.kr/standard/Tax/QualifiedDataTypesSchemaModule_1.0.xsd"/&gt;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5540507"/>
            <a:ext cx="28124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ExchangedDocument.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6061943" y="5540507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5743090"/>
            <a:ext cx="747565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name="ExchangedDocumentType"&gt;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094734" y="6149777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49016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type="qdt:TaxInvoiceIDType"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56347"/>
            <a:ext cx="6521144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name="IssueDateTime"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type="qdt:ExchangedIssueDateTimeType"/&gt;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name="ReferencedDocument"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type="ReferencedDocumentType"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63035"/>
            <a:ext cx="2211913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ReferenceID.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918843" y="2169722"/>
            <a:ext cx="891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372305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574887"/>
            <a:ext cx="37252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name="ReferencedDocumentType"&gt;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2778992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2981574"/>
            <a:ext cx="67748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type="qdt:TaxInvoiceReferencedDocumentIDSimpleType"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184156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3388262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3590844"/>
            <a:ext cx="27896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TaxInvoiceDocument.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850338" y="3590844"/>
            <a:ext cx="891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3793426"/>
            <a:ext cx="747565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name="TaxInvoiceDocumentType"&gt;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094734" y="4200114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094734" y="4402696"/>
            <a:ext cx="8329459" cy="19474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name="IssueID"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type="qdt:TaxInvoiceIssueIDType"/&gt;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type="qdt:TaxInvoiceTypeCodeType"/&gt;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name="DescriptionText"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type="qdt:TaxInvoiceFreeTextType"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maxOccurs="3"/&gt;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name="IssueDateTime"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type="qdt:TaxInvoiceDateType"/&gt;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name="AmendmentStatusCode"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type="qdt:TaxInvoiceAmendmentStatusCodeType"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name="PurposeCode"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type="qdt:TaxInvoicePurposeCodeType"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name="OriginalIssueID"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type="qdt:TaxInvoiceIssueIDType"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name="ReferencedImportDocument"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type="ReferencedImportDocumentType"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623050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89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25461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ImportDocument.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92963" y="1153765"/>
            <a:ext cx="891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356347"/>
            <a:ext cx="7475659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name="ReferencedImportDocumentType"&gt;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1965617"/>
            <a:ext cx="7721965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type="qdt:TaxInvoiceReferenceImportIDType"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name="ItemQuantity"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type="qdt:TaxInvoiceReferenceImportQuantityType"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name="AcceptablePeriod"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type="TaxInvoicePeriodType"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778992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981574"/>
            <a:ext cx="28420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TaxInvoicePeriodType.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897530" y="2981574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184156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3388262"/>
            <a:ext cx="34105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name="TaxInvoicePeriodType"&gt;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3590844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3793426"/>
            <a:ext cx="58574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name="StartDateTime"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type="qdt:TaxInvoiceDateType"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3997532"/>
            <a:ext cx="57981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name="EndDateTime"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type="qdt:TaxInvoiceDateType"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094734" y="4200114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440269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4606802"/>
            <a:ext cx="31869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TaxInvoiceTradeSettlement.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879262" y="4606802"/>
            <a:ext cx="891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586274" y="4809384"/>
            <a:ext cx="74756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name="TaxInvoiceTradeSettlementType"&gt;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094734" y="5216071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601672" y="5418654"/>
            <a:ext cx="429812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name="InvoicerParty"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type="InvoicerPartyType"/&gt;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2601672" y="5621236"/>
            <a:ext cx="435228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name="InvoiceeParty"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type="InvoiceePartyType"/&gt;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2601672" y="5825341"/>
            <a:ext cx="7972373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name="BrokerParty"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type="BrokerPartyType"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name="SpecifiedPaymentMeans"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type="SpecifiedPaymentMeansType"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maxOccurs="4"/&gt;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name="SpecifiedMonetarySummation"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type="SpecifiedMonetarySummationType"/&gt;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2264441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InvoicerParty.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39681" y="1560453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63035"/>
            <a:ext cx="74756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name="InvoicerPartyType"&gt;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2169722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2372305"/>
            <a:ext cx="7147746" cy="19474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type="qdt:TaxInvoicePartyIDType"/&gt;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name="NameText"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type="qdt:TaxInvoicePartyNameTextType"/&gt;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name="ClassificationCode"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name="SpecifiedOrganization"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type="SpecifiedOrganizationType"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name="SpecifiedPerson"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type="SpecifiedPersonType"/&gt;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name="DefinedContact"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type="DefinedContactType"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name="SpecifiedAddress"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type="SpecifiedAddressType"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20011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402696"/>
            <a:ext cx="22924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InvoiceeParty.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862516" y="4402696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4606802"/>
            <a:ext cx="74756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name="InvoiceePartyType"&gt;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011966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216071"/>
            <a:ext cx="41652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type="qdt:TaxInvoicePartyIDType"/&gt;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5418654"/>
            <a:ext cx="6417854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name="NameText"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type="qdt:TaxInvoicePartyNameTextType"/&gt;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name="ClassificationCode"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name="SpecifiedOrganization"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type="InvoiceeSpecifiedOrganizationType"/&gt;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name="SpecifiedPerson"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type="SpecifiedPersonType"/&gt;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6403848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name="PrimaryDefinedContact"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type="DefinedContactType"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name="SecondaryDefinedContact"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type="DefinedContactType"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name="SpecifiedAddress"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type="SpecifiedAddressType"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763035"/>
            <a:ext cx="2175149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BrokerParty.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760520" y="2169722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372305"/>
            <a:ext cx="74756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name="BrokerPartyType"&gt;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2778992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2981574"/>
            <a:ext cx="7147746" cy="19474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name="ID"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type="qdt:TaxInvoicePartyIDType"/&gt;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name="NameText"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type="qdt:TaxInvoicePartyNameTextType"/&gt;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name="ClassificationCode"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name="SpecifiedOrganization"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type="SpecifiedOrganizationType"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name="SpecifiedPerson"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type="SpecifiedPersonType"/&gt;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name="DefinedContact"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type="DefinedContactType"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name="SpecifiedAddress"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type="SpecifiedAddressType"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80938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011966"/>
            <a:ext cx="286317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851860" y="5011966"/>
            <a:ext cx="891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216071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5418654"/>
            <a:ext cx="374679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name="SpecifiedOrganizationType"&gt;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5621236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825341"/>
            <a:ext cx="539728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name="TaxRegistrationID"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type="qdt:TaxInvoicePartyTaxIDType"/&gt;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094734" y="6027923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623050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373847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SpecifiedOrganization.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for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789445" y="1153765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356347"/>
            <a:ext cx="7475659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name="InvoiceeSpecifiedOrganizationType"&gt;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1965617"/>
            <a:ext cx="704970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name="TaxRegistrationID"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type="qdt:TaxInvoicePartyTaxIDType"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name="BusinessTypeCode"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type="qdt:TaxInvoiceBusinessTypeCodeType"/&gt;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574887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778992"/>
            <a:ext cx="246226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SpecifiedPerson.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883830" y="2778992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2981574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3184156"/>
            <a:ext cx="33440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name="SpecifiedPersonType"&gt;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3388262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3590844"/>
            <a:ext cx="53274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name="NameText"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type="qdt:TaxInvoicePersonNameTextType"/&gt;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3793426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3997532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4200114"/>
            <a:ext cx="24412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DefinedContact.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801623" y="4200114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4402696"/>
            <a:ext cx="747565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name="DefinedContactType"&gt;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094734" y="4809384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094734" y="5011966"/>
            <a:ext cx="7448864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name="DepartmentNameText"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name="PersonNameText"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type="qdt:TaxInvoicePersonNameTextType"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name="TelephoneCommunication"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type="qdt:TaxInvoiceCallTextType"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name="URICommunication"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type="qdt:TaxInvoicePartyTextType"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586274" y="6027923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586274" y="6230506"/>
            <a:ext cx="254104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SpecifiedAddress.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5762042" y="6230506"/>
            <a:ext cx="891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9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356347"/>
            <a:ext cx="3424354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name="SpecifiedAddressType"&gt;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94734" y="1763035"/>
            <a:ext cx="549911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name="LineOneText"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type="qdt:TaxInvoiceFreeTextType"/&gt;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372305"/>
            <a:ext cx="24220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PaymentMeans.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039108" y="2372305"/>
            <a:ext cx="891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2574887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2778992"/>
            <a:ext cx="39044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name="SpecifiedPaymentMeansType"&gt;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2981574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3184156"/>
            <a:ext cx="66295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type="qdt:TaxInvoicePaymentMeansCodeType"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3388262"/>
            <a:ext cx="624278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name="PaidAmount"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type="qdt:TaxInvoicePaidAmountType"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3590844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379342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3997532"/>
            <a:ext cx="28036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MonetarySummation.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6052809" y="3997532"/>
            <a:ext cx="891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4200114"/>
            <a:ext cx="7475659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name="SpecifiedMonetarySummationType"&gt;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094734" y="4809384"/>
            <a:ext cx="7275546" cy="9314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name="ChargeTotalAmount"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type="qdt:TaxInvoiceAmountNoFracType"/&gt;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name="TaxTotalAmount"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type="qdt:TaxInvoiceAmountNoFracType"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name="GrandTotalAmount"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type="qdt:TaxInvoiceAmountNoFracType"/&gt;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586274" y="562123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586274" y="5825341"/>
            <a:ext cx="30382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TaxInvoiceTradeLineItem.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877740" y="5825341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586274" y="6027923"/>
            <a:ext cx="74756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name="TaxInvoiceTradeLineItemType"&gt;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53765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56347"/>
            <a:ext cx="7953271" cy="17448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name="SequenceNumeric"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type="qdt:TaxInvoiceLineItemNumericType"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minOccurs="1"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maxIxxurs="1"/&gt;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name="DescriptionText"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type="qdt:TaxInvoiceLineItemTextType"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name="InvoiceAmount"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type="qdt:TaxInvoiceAmountNoFracType"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name="ChargeableUnitQuantity"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type="qdt:TaxInvoiceUnitQuantityType"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name="InformationText"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type="qdt:TaxInvoiceLineItemInformationTextType"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name="NameText"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type="qdt:TaxInvoiceLineItemTextType"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name="PurchaseExpiryDateTime"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type="qdt:TaxInvoiceDateType"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name="TotalTax"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type="TotalTaxType"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981574"/>
            <a:ext cx="48508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name="UnitPrice"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type="UnitPriceType"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184156"/>
            <a:ext cx="1963171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TotalTax.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894486" y="3590844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3793426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3997532"/>
            <a:ext cx="28469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name="TotalTaxType"&gt;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200114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402696"/>
            <a:ext cx="683087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name="CalculatedAmount"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type="qdt:TaxInvoiceAmountNoFracType"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4606802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480938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011966"/>
            <a:ext cx="20070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UnitPrice.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868606" y="5011966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5216071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5418654"/>
            <a:ext cx="288889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name="UnitPriceType"&gt;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094734" y="5621236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601672" y="5825341"/>
            <a:ext cx="59502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name="UnitAmount"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type="qdt:TaxInvoiceAmountType"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094734" y="6027923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1586274" y="623050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25023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ResultDocument.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982781" y="1153765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356347"/>
            <a:ext cx="747565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name="ResultDocumentType"&gt;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1763035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1965617"/>
            <a:ext cx="8203545" cy="25566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name="RefSubmitID"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type="qdt:TaxInvoiceSubmitIDType"/&gt;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name="ReceiptID"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type="qdt:TaxInvoiceReceiptIDType"/&gt;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name="TypeCode"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type="qdt:TaxInvoiceResultTypeCodeType"/&gt;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name="ResponseDateTime"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type="qdt:ExchangedIssueDateTimeType"/&gt;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name="ProcessStatusCode"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type="qdt:TaxInvoiceProcessStatusCodeType"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name="FailReasonStatusCode"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type="qdt:TaxInvoiceFailStatusCodeType"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name="TotalCountQuantity"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type="qdt:TaxInvoiceCountQuantityType"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name="SuccessCountQuantity"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type="qdt:TaxInvoiceCountQuantityType"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name="FailCountQuantity"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type="qdt:TaxInvoiceCountQuantityType"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name="ValidationDocument"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type="ValidationDocumentType"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maxOccurs="100"/&gt;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name="DescriptionText"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type="qdt:TaxInvoiceFreeTextType"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minOccurs="0"/&gt;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402696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606802"/>
            <a:ext cx="276498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6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ValidationDocument.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956901" y="4606802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4809384"/>
            <a:ext cx="74756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011966"/>
            <a:ext cx="36481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name="ValidationDocumentType"&gt;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94734" y="5216071"/>
            <a:ext cx="1128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&lt;xsd:sequence&gt;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5418654"/>
            <a:ext cx="448827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name="IssueID"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type="qdt:TaxInvoiceIssueIDType"/&gt;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621236"/>
            <a:ext cx="76237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&lt;xsd:element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name="ResultStatusCode"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type="qdt:TaxInvoiceResultStatusCodeType"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maxOccurs="unbounded"/&gt;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094734" y="5825341"/>
            <a:ext cx="117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&lt;/xsd:sequence&gt;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6027923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336" y="6230506"/>
            <a:ext cx="10701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&lt;/xsd:schema&gt;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381875"/>
            <a:ext cx="585884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B.4.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한정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데이터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타입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스키마(QualifiedDataTypesSchemaModule_1.0).xsd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904690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2108795"/>
            <a:ext cx="77804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311378"/>
            <a:ext cx="33794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Qualified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DataType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730073" y="2311378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513960"/>
            <a:ext cx="778043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920647"/>
            <a:ext cx="24897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Qualified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DataType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Module,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3123230"/>
            <a:ext cx="32768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3327335"/>
            <a:ext cx="8781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529917"/>
            <a:ext cx="560590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Copyright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(2009).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All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Rights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Reserved.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3936605"/>
            <a:ext cx="9132213" cy="17433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&lt;xsd:schema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xmlns="urn:kr:or:kec:standard:Tax:QualifiedDataTypesSchemaModule:1:0"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xmlns:ccts="urn:un:unece:uncefact:documentation:standard:CoreComponentsTechnicalSpecification:2"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xmlns:udt="urn:un:unece:uncefact:data:standard:UnqualifiedDataType:6"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xmlns:dti="urn:kr:or:kec:standard:Tax:CodeListSchemaModule:1:0"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xmlns:clm63055="urn:un:unece:uncefact:codelist:standard:6:3055:D08A"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xmlns:clm5ISO42173A="urn:un:unece:uncefact:codelist:standard:5:ISO42173A:2008-11-12"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xmlns:clm6Recommendation20="urn:un:unece:uncefact:codelist:standard:6:Recommendation20:5"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targetNamespace="urn:kr:or:kec:standard:Tax:QualifiedDataTypesSchemaModule:1:0"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elementFormDefault="qualified"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attributeFormDefault="unqualified"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version="5.0"&gt;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560309"/>
            <a:ext cx="78835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5764414"/>
            <a:ext cx="7883569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Imports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Imports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Lists</a:t>
            </a:r>
            <a:r>
              <a:rPr dirty="0" sz="1000" spc="19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191341" y="5764414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88356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namespace="urn:kr:or:kec:standard:Tax:CodeListSchemaModule:1:0"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560453"/>
            <a:ext cx="582618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schemaLocation="http://www.kec.or.kr/standard/Tax/CodeListSchemaModule_1.0.xsd"/&gt;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63035"/>
            <a:ext cx="52731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namespace="urn:un:unece:uncefact:codelist:standard:6:3055:D08A"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1965617"/>
            <a:ext cx="7955499" cy="17448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schemaLocation="http://www.kec.or.kr/standard/Common/UNECE_AgencyIdentificationCode_D08A.xsd"/&gt;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namespace="urn:un:unece:uncefact:codelist:standard:5:ISO42173A:2008-11-12"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schemaLocation="http://www.kec.or.kr/standard/Common/ISO_ISO3AlphaCurrencyCode_20081112.xsd"/&gt;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namespace="urn:un:unece:uncefact:codelist:standard:5:ISO42173A:2008-11-12"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schemaLocation="http://www.kec.or.kr/standard/Common/ISO_ISO3AlphaCurrencyCode_20081112.xsd"/&gt;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&lt;xsd:import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namespace="urn:un:unece:uncefact:codelist:standard:6:Recommendation20:5"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schemaLocation="http://www.kec.or.kr/standard/Common/UNECE_MeasurementUnitCommonCode_5.xsd"/&gt;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590844"/>
            <a:ext cx="40429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ExchangedIssueDateTimeType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926455" y="3590844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name="ExchangedIssueDateTimeSimpleType"&gt;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402696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value="14"/&gt;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4606802"/>
            <a:ext cx="442279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value="\d{4}\d{2}\d{2}\d{2}\d{2}\d{2}"/&gt;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5216071"/>
            <a:ext cx="384088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name="ExchangedIssueDateTimeType"&gt;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562123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&lt;ccts:UniqueID&gt;NTS2009001&lt;/ccts:UniqueID&gt;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108610" y="6230506"/>
            <a:ext cx="61905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&lt;ccts:DictionaryEntryName&gt;Exchanged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Issue_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75213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particular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point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the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progression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by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mandatory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and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optional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560453"/>
            <a:ext cx="23434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component.&lt;/ccts:Definition&gt;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1763035"/>
            <a:ext cx="539030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&lt;ccts:PrimaryRepresentationTerm&gt;Date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2169722"/>
            <a:ext cx="51614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&lt;ccts:DataTypeQualifierTerm&gt;Date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Mandatory&lt;/ccts:DataTypeQualifierTerm&gt;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372305"/>
            <a:ext cx="7372520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&lt;xsd:union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memberTypes="ExchangedIssueDateTimeSimpleType"/&gt;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TaxInvoiceAmendmentStatusCodeType</a:t>
            </a:r>
            <a:r>
              <a:rPr dirty="0" sz="1000" spc="2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name="TaxInvoiceAmendmentStatusCodeType"&gt;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200114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440269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&lt;ccts:UniqueID&gt;NTS2009002&lt;/ccts:UniqueID&gt;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4606802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4809384"/>
            <a:ext cx="677525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Amendment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Status_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216071"/>
            <a:ext cx="6823735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Amendment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Status.&lt;/ccts:Definition&gt;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825341"/>
            <a:ext cx="655098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&lt;ccts:DataTypeQualifierTerm&gt;TaxInvoiceAmendmentStatus&lt;/ccts:DataTypeQualifierTerm&gt;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094734" y="6230506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305342" y="6888971"/>
            <a:ext cx="621130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99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base="dti:TaxInvoiceStatusType"/&gt;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TaxInvoicePaidAmountType</a:t>
            </a:r>
            <a:r>
              <a:rPr dirty="0" sz="1000" spc="2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372305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2574887"/>
            <a:ext cx="41210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name="TaxInvoicePaidAmountSimpleType"&gt;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981574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value="18"/&gt;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184156"/>
            <a:ext cx="20413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388262"/>
            <a:ext cx="401561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value="999999999999999999"/&gt;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379342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997532"/>
            <a:ext cx="380070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name="TaxInvoicePaidAmountType"&gt;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4402696"/>
            <a:ext cx="458455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base="TaxInvoicePaidAmountSimpleType"/&gt;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480938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5011966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216071"/>
            <a:ext cx="406043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TaxInvoiceAmountNoFracType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434740" y="5216071"/>
            <a:ext cx="89097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541865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name="TaxInvoiceAmountNoFracSimpleType"&gt;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2601672" y="6027923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value="18"/&gt;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601672" y="6230506"/>
            <a:ext cx="21079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&lt;xsd:fractionDigits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34326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value="-99999999999999999"/&gt;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value="999999999999999999"/&gt;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560453"/>
            <a:ext cx="175382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965617"/>
            <a:ext cx="3984803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name="TaxInvoiceAmountNoFracType"&gt;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372305"/>
            <a:ext cx="7372520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base="TaxInvoiceAmountNoFracSimpleType"/&gt;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TaxInvoiceAmountType</a:t>
            </a:r>
            <a:r>
              <a:rPr dirty="0" sz="1000" spc="2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38826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name="TaxInvoiceAmountSimpleType"&gt;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997532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value="18"/&gt;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200114"/>
            <a:ext cx="21079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&lt;xsd:fractionDigits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402696"/>
            <a:ext cx="396665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value="-99999999999999.99"/&gt;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value="999999999999999.99"/&gt;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216071"/>
            <a:ext cx="351706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name="TaxInvoiceAmountType"&gt;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62123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&lt;ccts:UniqueID&gt;NTS2009003&lt;/ccts:UniqueID&gt;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230506"/>
            <a:ext cx="55948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&lt;ccts:DictionaryEntryName&gt;TaxInvoice_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Amount.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54733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AAmount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&lt;ccts:PrimaryRepresentationTerm&gt;Amount&lt;/ccts:PrimaryRepresentationTerm&gt;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47481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base="TaxInvoiceAmountSimpleType"/&gt;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TaxInvoiceCallType</a:t>
            </a:r>
            <a:r>
              <a:rPr dirty="0" sz="1000" spc="96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name="TaxInvoiceCallTextSimpleType"&gt;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606802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value="20"/&gt;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809384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216071"/>
            <a:ext cx="350005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name="TaxInvoiceCallTextType"&gt;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621236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&lt;ccts:UniqueID&gt;NTS2009004&lt;/ccts:UniqueID&gt;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230506"/>
            <a:ext cx="56508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Call_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07797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Telephone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Number.&lt;/ccts:Definition&gt;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50633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Call&lt;/ccts:DataTypeQualifierTerm&gt;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base="TaxInvoiceCallTextSimpleType"/&gt;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TaxInvoiceDateType</a:t>
            </a:r>
            <a:r>
              <a:rPr dirty="0" sz="1000" spc="96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name="TaxInvoiceDateSimpleType"&gt;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1908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value="8"/&gt;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606802"/>
            <a:ext cx="331613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value="\d{4}\d{2}\d{2}"/&gt;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216071"/>
            <a:ext cx="316927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name="TaxInvoiceDateType"&gt;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62123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&lt;ccts:UniqueID&gt;NTS2009005&lt;/ccts:UniqueID&gt;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230506"/>
            <a:ext cx="57651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&lt;ccts:DictionaryEntryName&gt;TaxInvoice_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0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24544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particular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point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the</a:t>
            </a:r>
            <a:r>
              <a:rPr dirty="0" sz="10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progression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time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by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date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560453"/>
            <a:ext cx="19775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component.&lt;/ccts:Definition&gt;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1763035"/>
            <a:ext cx="499793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&lt;ccts:PrimaryRepresentationTerm&gt;Date&lt;/ccts:PrimaryRepresentationTerm&gt;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2169722"/>
            <a:ext cx="47481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&lt;ccts:DataTypeQualifierTerm&gt;TaxInvoice&lt;/ccts:DataTypeQualifierTerm&gt;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372305"/>
            <a:ext cx="7372520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&lt;xsd:union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memberTypes="TaxInvoiceDateSimpleType"/&gt;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TaxInvoiceFreeTextType</a:t>
            </a:r>
            <a:r>
              <a:rPr dirty="0" sz="1000" spc="76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name="TaxInvoiceFreeTextSimpleType"&gt;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200114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402696"/>
            <a:ext cx="21184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</a:t>
            </a:r>
            <a:r>
              <a:rPr dirty="0" sz="10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300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4606802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480938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011966"/>
            <a:ext cx="354031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name="TaxInvoiceFreeTextType"&gt;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41865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108610" y="5621236"/>
            <a:ext cx="31012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&lt;ccts:UniqueID&gt;NTS2009006&lt;/ccts:UniqueID&gt;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108610" y="6027923"/>
            <a:ext cx="568982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Free_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397158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Free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763035"/>
            <a:ext cx="51024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Free&lt;/ccts:DataTypeQualifierTerm&gt;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965617"/>
            <a:ext cx="7372520" cy="17448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base="TaxInvoiceFreeTextSimpleType"/&gt;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TaxInvoiceIDType</a:t>
            </a:r>
            <a:r>
              <a:rPr dirty="0" sz="1000" spc="106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name="TaxInvoiceIDSimpleType"&gt;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value="24"/&gt;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606802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80938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312880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name="TaxInvoiceIDType"&gt;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418654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621236"/>
            <a:ext cx="31012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&lt;ccts:UniqueID&gt;NTS2009007&lt;/ccts:UniqueID&gt;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027923"/>
            <a:ext cx="523114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&lt;ccts:DictionaryEntryName&gt;Exchanged_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7548514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service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&amp;amp;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Service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Provider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763035"/>
            <a:ext cx="477256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&lt;ccts:DataTypeQualifierTerm&gt;Exchanged&lt;/ccts:DataTypeQualifierTerm&gt;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965617"/>
            <a:ext cx="7372520" cy="17448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base="TaxInvoiceIDSimpleType"/&gt;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TaxInvoiceIssueIDType</a:t>
            </a:r>
            <a:r>
              <a:rPr dirty="0" sz="1000" spc="106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name="TaxInvoiceIssueIDSimpleType"&gt;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17314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value="24"/&gt;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4402696"/>
            <a:ext cx="3629708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value="\d{8}\d{8}[a-z0-9]{8}"/&gt;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80938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011966"/>
            <a:ext cx="3457774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name="TaxInvoiceIssueIDType"&gt;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5418654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621236"/>
            <a:ext cx="31012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&lt;ccts:UniqueID&gt;NTS2009008&lt;/ccts:UniqueID&gt;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6027923"/>
            <a:ext cx="5608852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Issue_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696731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&lt;ccts:PrimitiveType&gt;Numeric&lt;/ccts:PrimitiveType&gt;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763035"/>
            <a:ext cx="50774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&lt;ccts:DataTypeQualifierTerm&gt;TaxInvoiceIssue&lt;/ccts:DataTypeQualifierTerm&gt;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965617"/>
            <a:ext cx="4826645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base="TaxInvoiceIssueIDSimpleType"/&gt;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184156"/>
            <a:ext cx="7372520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TaxInvoiceLineItemInformationTextType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name="TaxInvoiceLineItemInformationTextSimpleType"&gt;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value="60"/&gt;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606802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80938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459552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name="TaxInvoiceLineItemInformationTextType"&gt;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41865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62123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&lt;ccts:UniqueID&gt;NTS2009009&lt;/ccts:UniqueID&gt;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027923"/>
            <a:ext cx="689254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Information_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6508746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information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for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763035"/>
            <a:ext cx="608584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&lt;ccts:DataTypeQualifierTerm&gt;TaxInvoiceLineItemInformation&lt;/ccts:DataTypeQualifierTerm&gt;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965617"/>
            <a:ext cx="7372520" cy="17448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base="TaxInvoiceLineItemInformationTextSimpleType"/&gt;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TaxInvoiceLineItemNumericType</a:t>
            </a:r>
            <a:r>
              <a:rPr dirty="0" sz="1000" spc="41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name="TaxInvoiceLineItemNumericSimpleType"&gt;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1908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4402696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606802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809384"/>
            <a:ext cx="410889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name="TaxInvoiceLineItemNumericType"&gt;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5216071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418654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&lt;ccts:UniqueID&gt;NTS2009010&lt;/ccts:UniqueID&gt;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825341"/>
            <a:ext cx="633363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Numeric.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230506"/>
            <a:ext cx="631266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sequence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Item.&lt;/ccts:Definition&gt;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248151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&lt;ccts:PrimaryRepresentationTerm&gt;Numeric&lt;/ccts:PrimaryRepresentationTerm&gt;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54608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63035"/>
            <a:ext cx="7372520" cy="17433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base="TaxInvoiceLineItemNumericSimpleType"/&gt;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TaxInvoiceLineItemTextType</a:t>
            </a:r>
            <a:r>
              <a:rPr dirty="0" sz="1000" spc="56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38826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name="TaxInvoiceLineItemTextSimpleType"&gt;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997532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200114"/>
            <a:ext cx="21183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value="100"/&gt;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402696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606802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4809384"/>
            <a:ext cx="382365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name="TaxInvoiceLineItemTextType"&gt;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216071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418654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&lt;ccts:UniqueID&gt;NTS2009011&lt;/ccts:UniqueID&gt;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604827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230506"/>
            <a:ext cx="722492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</a:t>
            </a:r>
            <a:r>
              <a:rPr dirty="0" sz="10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and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Descritpion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Item.&lt;/ccts:Definition&gt;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109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496291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5313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&lt;ccts:DataTypeQualifierTerm&gt;TaxInvoiceLineItem&lt;/ccts:DataTypeQualifierTerm&gt;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63035"/>
            <a:ext cx="7372520" cy="17433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base="TaxInvoiceLineItemTextSimpleType"/&gt;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TaxInvoiceMinusAmountType</a:t>
            </a:r>
            <a:r>
              <a:rPr dirty="0" sz="1000" spc="6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38826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name="TaxInvoiceMinusAmountSimpleType"&gt;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997532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value="18"/&gt;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200114"/>
            <a:ext cx="21079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&lt;xsd:fractionDigits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402696"/>
            <a:ext cx="3340693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value="-[0-9]{15}.[0-9]{2}"/&gt;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80938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3917672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name="TaxInvoiceMinusAmountType"&gt;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418654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621236"/>
            <a:ext cx="31012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&lt;ccts:UniqueID&gt;NTS2009012&lt;/ccts:UniqueID&gt;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027923"/>
            <a:ext cx="606972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Minus_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Amount.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62745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Amount(NonNegativeInteger)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356347"/>
            <a:ext cx="153526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Type.&lt;/ccts:Definition&gt;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560453"/>
            <a:ext cx="521981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&lt;ccts:PrimaryRepresentationTerm&gt;Amount&lt;/ccts:PrimaryRepresentationTerm&gt;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1965617"/>
            <a:ext cx="515079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&lt;ccts:DataTypeQualifierTerm&gt;TaxInvoiceMinus&lt;/ccts:DataTypeQualifierTerm&gt;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169722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base="TaxInvoiceMinusAmountSimpleType"/&gt;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TaxInvoicePartyIDType</a:t>
            </a:r>
            <a:r>
              <a:rPr dirty="0" sz="1000" spc="8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name="TaxInvoicePartyIDSimpleType"&gt;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402696"/>
            <a:ext cx="201508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value="10"/&gt;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606802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value="13"/&gt;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809384"/>
            <a:ext cx="199964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value="[0-9]*"/&gt;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011966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5216071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418654"/>
            <a:ext cx="346155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name="TaxInvoicePartyIDType"&gt;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825341"/>
            <a:ext cx="3684219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&lt;ccts:UniqueID&gt;NTS2009014&lt;/ccts:UniqueID&gt;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61279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5761358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2169722"/>
            <a:ext cx="50809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&lt;ccts:DataTypeQualifierTerm&gt;TaxInvoiceParty&lt;/ccts:DataTypeQualifierTerm&gt;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372305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base="TaxInvoicePartyIDSimpleType"/&gt;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TaxInvoicePartyNameTextType</a:t>
            </a:r>
            <a:r>
              <a:rPr dirty="0" sz="1000" spc="5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99753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name="TaxInvoicePartyNameTextSimpleType"&gt;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606802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809384"/>
            <a:ext cx="21184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</a:t>
            </a:r>
            <a:r>
              <a:rPr dirty="0" sz="10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200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5011966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216071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418654"/>
            <a:ext cx="398523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name="TaxInvoicePartyNameTextType"&gt;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825341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027923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&lt;ccts:UniqueID&gt;NTS2009015&lt;/ccts:UniqueID&gt;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620933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5570278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2169722"/>
            <a:ext cx="54749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&lt;ccts:DataTypeQualifierTerm&gt;TaxInvoicePartyName&lt;/ccts:DataTypeQualifierTerm&gt;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372305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base="TaxInvoicePartyNameTextSimpleType"/&gt;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TaxInvoicePartyTaxIDType</a:t>
            </a:r>
            <a:r>
              <a:rPr dirty="0" sz="1000" spc="66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99753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name="TaxInvoicePartyTaxIDSimpleType"&gt;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606802"/>
            <a:ext cx="1908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value="4"/&gt;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809384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216071"/>
            <a:ext cx="368401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name="TaxInvoicePartyTaxIDType"&gt;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621236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&lt;ccts:UniqueID&gt;NTS2009016&lt;/ccts:UniqueID&gt;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230506"/>
            <a:ext cx="59069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05896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Identifier.&lt;/ccts:Definition&gt;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53032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&lt;ccts:DataTypeQualifierTerm&gt;TaxInvoicePartyTax&lt;/ccts:DataTypeQualifierTerm&gt;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base="TaxInvoicePartyTaxIDSimpleType"/&gt;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TaxInvoicePartyTextType</a:t>
            </a:r>
            <a:r>
              <a:rPr dirty="0" sz="1000" spc="71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name="TaxInvoicePartyTextSimpleType"&gt;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606802"/>
            <a:ext cx="21184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</a:t>
            </a:r>
            <a:r>
              <a:rPr dirty="0" sz="10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809384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01196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216071"/>
            <a:ext cx="359116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name="TaxInvoicePartyTextType"&gt;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621236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&lt;ccts:UniqueID&gt;NTS2009017&lt;/ccts:UniqueID&gt;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230506"/>
            <a:ext cx="574234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043507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within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50809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&lt;ccts:DataTypeQualifierTerm&gt;TaxInvoiceParty&lt;/ccts:DataTypeQualifierTerm&gt;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base="TaxInvoicePartyTextSimpleType"/&gt;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TaxInvoicePaymentMeansCodeType</a:t>
            </a:r>
            <a:r>
              <a:rPr dirty="0" sz="1000" spc="36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79342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name="TaxInvoicePaymentMeansCodeType"&gt;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40269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4606802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&lt;ccts:UniqueID&gt;NTS2009018&lt;/ccts:UniqueID&gt;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4809384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5011966"/>
            <a:ext cx="656341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Payment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Means_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418654"/>
            <a:ext cx="6167267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payment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means.&lt;/ccts:Definition&gt;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6027923"/>
            <a:ext cx="633970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&lt;ccts:DataTypeQualifierTerm&gt;TaxInvoicePaymentMeans&lt;/ccts:DataTypeQualifierTerm&gt;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53765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1356347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560453"/>
            <a:ext cx="7372520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base="dti:TaxInvoicePaymentMeansType"/&gt;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TaxInvoicePersonNameTextType</a:t>
            </a:r>
            <a:r>
              <a:rPr dirty="0" sz="1000" spc="46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574887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name="TaxInvoicePersonNameTextSimpleType"&gt;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184156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388262"/>
            <a:ext cx="21184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</a:t>
            </a:r>
            <a:r>
              <a:rPr dirty="0" sz="10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100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3590844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79342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3997532"/>
            <a:ext cx="410046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name="TaxInvoicePersonNameTextType"&gt;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4402696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4606802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&lt;ccts:UniqueID&gt;NTS2009019&lt;/ccts:UniqueID&gt;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011966"/>
            <a:ext cx="6324882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Person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601672" y="5418654"/>
            <a:ext cx="6880187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Person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Party.&lt;/ccts:Definition&gt;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&lt;ccts:PrimaryRepresentationTerm&gt;Text&lt;/ccts:PrimaryRepresentationTerm&gt;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&lt;ccts:DataTypeQualifierTerm&gt;TaxInvoicePersonName&lt;/ccts:DataTypeQualifierTerm&gt;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53765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1356347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560453"/>
            <a:ext cx="7372520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base="TaxInvoicePersonNameTextSimpleType"/&gt;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TaxInvoicePurposeCodeType</a:t>
            </a:r>
            <a:r>
              <a:rPr dirty="0" sz="1000" spc="6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574887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name="TaxInvoicePurposeCodeType"&gt;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18415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108610" y="3388262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&lt;ccts:UniqueID&gt;NTS2009020&lt;/ccts:UniqueID&gt;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590844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3793426"/>
            <a:ext cx="6018512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Purpose_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200114"/>
            <a:ext cx="7384127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Purpose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issuing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TaxInvoice.&lt;/ccts:Definition&gt;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&lt;ccts:DataTypeQualifierTerm&gt;TaxInvoicePurpose&lt;/ccts:DataTypeQualifierTerm&gt;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216071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94734" y="5418654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5621236"/>
            <a:ext cx="4066823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base="dti:TaxInvoicePurposeType"/&gt;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6027923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6230506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46329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TaxInvoiceReferencedDocumentIDType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058898" y="1153765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356347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1560453"/>
            <a:ext cx="48775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name="TaxInvoiceReferencedDocumentIDSimpleType"&gt;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1763035"/>
            <a:ext cx="23313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1965617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2169722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value="24"/&gt;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2372305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2574887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2778992"/>
            <a:ext cx="455716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name="TaxInvoiceReferencedDocumentIDType"&gt;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94734" y="3184156"/>
            <a:ext cx="5340728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base="TaxInvoiceReferencedDocumentIDSimpleType"/&gt;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3590844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3793426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3997532"/>
            <a:ext cx="43025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TaxInvoiceReferenceImportIDType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771176" y="3997532"/>
            <a:ext cx="891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420011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name="TaxInvoiceReferenceImportIDSimpleType"&gt;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2601672" y="4809384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601672" y="5011966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value="15"/&gt;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094734" y="5216071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1586274" y="541865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586274" y="5621236"/>
            <a:ext cx="422673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name="TaxInvoiceReferenceImportIDType"&gt;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2601672" y="6027923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108610" y="623050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&lt;ccts:UniqueID&gt;NTS2009021&lt;/ccts:UniqueID&gt;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449625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763035"/>
            <a:ext cx="6398054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Document.&lt;/ccts:Definition&gt;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2372305"/>
            <a:ext cx="58459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&lt;ccts:DataTypeQualifierTerm&gt;TaxInvoiceReferenceImport&lt;/ccts:DataTypeQualifierTerm&gt;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574887"/>
            <a:ext cx="5595175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base="TaxInvoiceReferenceImportIDSimpleType"/&gt;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3793426"/>
            <a:ext cx="7372520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TaxInvoiceReferenceImportQuantityType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name="TaxInvoiceReferenceImportQuantitySimpleType"&gt;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809384"/>
            <a:ext cx="1908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value="6"/&gt;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5011966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216071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418654"/>
            <a:ext cx="464856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name="TaxInvoiceReferenceImportQuantityType"&gt;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825341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027923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&lt;ccts:UniqueID&gt;NTS2009022&lt;/ccts:UniqueID&gt;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6230506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119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684002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Reference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6256249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&lt;ccts:Definition&gt;decimal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Import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Document.&lt;/ccts:Definition&gt;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&lt;ccts:PrimaryRepresentationTerm&gt;Quantity&lt;/ccts:PrimaryRepresentationTerm&gt;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2169722"/>
            <a:ext cx="58459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&lt;ccts:DataTypeQualifierTerm&gt;TaxInvoiceReferenceImport&lt;/ccts:DataTypeQualifierTerm&gt;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372305"/>
            <a:ext cx="7372520" cy="17433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base="TaxInvoiceReferenceImportQuantitySimpleType"/&gt;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TaxInvoiceTypeCodeType</a:t>
            </a:r>
            <a:r>
              <a:rPr dirty="0" sz="1000" spc="76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99753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name="TaxInvoiceTypeCodeType"&gt;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606802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4809384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&lt;ccts:UniqueID&gt;NTS2009023&lt;/ccts:UniqueID&gt;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5011966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5216071"/>
            <a:ext cx="579792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621236"/>
            <a:ext cx="6051854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6230506"/>
            <a:ext cx="50633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&lt;ccts:DataTypeQualifierTerm&gt;TaxInvoiceType&lt;/ccts:DataTypeQualifierTerm&gt;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17433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TaxInvoiceUnitQuantityType</a:t>
            </a:r>
            <a:r>
              <a:rPr dirty="0" sz="1000" spc="56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778992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name="TaxInvoiceUnitQuantitySimpleType"&gt;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3388262"/>
            <a:ext cx="19888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value="12"/&gt;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590844"/>
            <a:ext cx="21079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&lt;xsd:fractionDigits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793426"/>
            <a:ext cx="28587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value="-99999999.99"/&gt;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997532"/>
            <a:ext cx="348365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value="999999999.99"/&gt;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402696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606802"/>
            <a:ext cx="6999528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name="TaxInvoiceUnitQuantityTypeSimpleType"&gt;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base="clm6Recommendation20:MeasurementUnitCommonCodeContentType"/&gt;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216071"/>
            <a:ext cx="382525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name="TaxInvoiceUnitQuantityType"&gt;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621236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825341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&lt;ccts:UniqueID&gt;NTS2009024&lt;/ccts:UniqueID&gt;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6230506"/>
            <a:ext cx="597518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Unit_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22121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6988656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Unit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Line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Item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Type.&lt;/ccts:Definition&gt;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&lt;ccts:PrimaryRepresentationTerm&gt;Quantity&lt;/ccts:PrimaryRepresentationTerm&gt;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515079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&lt;ccts:DataTypeQualifierTerm&gt;TaxInvoiceMinus&lt;/ccts:DataTypeQualifierTerm&gt;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169722"/>
            <a:ext cx="8331238" cy="21500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base="TaxInvoiceUnitQuantitySimpleType"&gt;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&lt;xsd:attribute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name="unitCode"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type="TaxInvoiceUnitQuantityTypeSimpleType"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use="optional"/&gt;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&lt;/xsd:extension&gt;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TaxInvoiceBusinessTypeCodeType</a:t>
            </a:r>
            <a:r>
              <a:rPr dirty="0" sz="1000" spc="36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420011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name="TaxInvoiceBusinessTypeCodeType"&gt;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809384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501196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&lt;ccts:UniqueID&gt;NTS2009025&lt;/ccts:UniqueID&gt;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5216071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5418654"/>
            <a:ext cx="642861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Business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825341"/>
            <a:ext cx="6498385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Business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Party.&lt;/ccts:Definition&gt;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6218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&lt;ccts:DataTypeQualifierTerm&gt;TaxInvoiceBusinessType&lt;/ccts:DataTypeQualifierTerm&gt;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356347"/>
            <a:ext cx="7372520" cy="17448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base="dti:TaxInvoiceBusinessType"/&gt;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TaxInvoiceSubmitIDType</a:t>
            </a:r>
            <a:r>
              <a:rPr dirty="0" sz="1000" spc="76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298157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name="TaxInvoiceSubmitIDSimpleType"&gt;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590844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793426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997532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200114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4402696"/>
            <a:ext cx="3595962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name="TaxInvoiceSubmitIDType"&gt;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80938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011966"/>
            <a:ext cx="310124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&lt;ccts:UniqueID&gt;NTS2009026&lt;/ccts:UniqueID&gt;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418654"/>
            <a:ext cx="574585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5825341"/>
            <a:ext cx="663106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when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User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6027923"/>
            <a:ext cx="148964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NTS.&lt;/ccts:Definition&gt;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108610" y="6230506"/>
            <a:ext cx="52779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21500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&lt;ccts:DataTypeQualifierTerm&gt;TaxInvoiceSubmit&lt;/ccts:DataTypeQualifierTerm&gt;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base="TaxInvoiceSubmitIDSimpleType"/&gt;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TaxInvoiceReceiptIDType</a:t>
            </a:r>
            <a:r>
              <a:rPr dirty="0" sz="1000" spc="7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3184156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name="TaxInvoiceReceiptIDSimpleType"&gt;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base="xsd:string"&gt;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3793426"/>
            <a:ext cx="19345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997532"/>
            <a:ext cx="20378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&lt;xsd:maxLength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value="24"/&gt;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4200114"/>
            <a:ext cx="5291729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&lt;xsd:pattern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value="NTS-\d{4}\d{2}\d{2}\d{2}\d{2}\d{2}-[0-9]{5}"/&gt;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606802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809384"/>
            <a:ext cx="361717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name="TaxInvoiceReceiptIDType"&gt;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5216071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5418654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&lt;ccts:UniqueID&gt;NTS2009027&lt;/ccts:UniqueID&gt;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825341"/>
            <a:ext cx="576816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Receipt_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6230506"/>
            <a:ext cx="69438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issued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</a:t>
            </a:r>
            <a:r>
              <a:rPr dirty="0" sz="1000" spc="1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when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receive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53765"/>
            <a:ext cx="17959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message.&lt;/ccts:Definition&gt;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56347"/>
            <a:ext cx="5277939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&lt;ccts:PrimaryRepresentationTerm&gt;Identifier&lt;/ccts:PrimaryRepresentationTerm&gt;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763035"/>
            <a:ext cx="52366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&lt;ccts:DataTypeQualifierTerm&gt;TaxInvoiceReceipt&lt;/ccts:DataTypeQualifierTerm&gt;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1965617"/>
            <a:ext cx="7372520" cy="17448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base="TaxInvoiceReceiptIDSimpleType"/&gt;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TaxInvoiceProcessStatudCodeType</a:t>
            </a:r>
            <a:r>
              <a:rPr dirty="0" sz="1000" spc="31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590844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name="TaxInvoiceProcessStatusCodeType"&gt;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20011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440269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&lt;ccts:UniqueID&gt;NTS2009028&lt;/ccts:UniqueID&gt;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4606802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4809384"/>
            <a:ext cx="645443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Process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Status_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5216071"/>
            <a:ext cx="6995411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processing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status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1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2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  <a:r>
              <a:rPr dirty="0" sz="1000" spc="1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side.&lt;/ccts:Definition&gt;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825341"/>
            <a:ext cx="623057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&lt;ccts:DataTypeQualifierTerm&gt;TaxInvoiceProcessStatus&lt;/ccts:DataTypeQualifierTerm&gt;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6230506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base="dti:TaxInvoiceProcessStatusType"/&gt;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TaxInvoiceFailStatudCodeType</a:t>
            </a:r>
            <a:r>
              <a:rPr dirty="0" sz="1000" spc="46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372305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name="TaxInvoiceFailStatusCodeType"&gt;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98157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318415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&lt;ccts:UniqueID&gt;NTS2009029&lt;/ccts:UniqueID&gt;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3388262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108610" y="3590844"/>
            <a:ext cx="618001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Fail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Status_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997532"/>
            <a:ext cx="6598011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Fail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Reason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side.&lt;/ccts:Definition&gt;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606802"/>
            <a:ext cx="595609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&lt;ccts:DataTypeQualifierTerm&gt;TaxInvoiceFailStatus&lt;/ccts:DataTypeQualifierTerm&gt;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5011966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216071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94734" y="5418654"/>
            <a:ext cx="415429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base="dti:TaxInvoiceFailStatusType"/&gt;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825341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6027923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6230506"/>
            <a:ext cx="402716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TaxInvoiceCountQuantityType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786400" y="6230506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name="TaxInvoiceCountQuantitySimpleType"&gt;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base="xsd:decimal"&gt;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763035"/>
            <a:ext cx="19083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&lt;xsd:totalDigits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value="3"/&gt;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965617"/>
            <a:ext cx="21079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&lt;xsd:fractionDigits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169722"/>
            <a:ext cx="20413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&lt;xsd:minInclusive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372305"/>
            <a:ext cx="22251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&lt;xsd:maxInclusive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value="100"/&gt;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2574887"/>
            <a:ext cx="1207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2778992"/>
            <a:ext cx="128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2981574"/>
            <a:ext cx="395123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name="TaxInvoiceCountQuantityType"&gt;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3388262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3590844"/>
            <a:ext cx="310124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&lt;ccts:UniqueID&gt;NTS2009030&lt;/ccts:UniqueID&gt;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3997532"/>
            <a:ext cx="6101238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Count_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Quantity.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108610" y="4402696"/>
            <a:ext cx="65495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&lt;ccts:Definition&gt;character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Processing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Count(total,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success,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fail)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4606802"/>
            <a:ext cx="14860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side.&lt;/ccts:Definition&gt;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3108610" y="4809384"/>
            <a:ext cx="521981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&lt;ccts:PrimaryRepresentationTerm&gt;Amount&lt;/ccts:PrimaryRepresentationTerm&gt;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&lt;ccts:PrimitiveType&gt;Decimal&lt;/ccts:PrimitiveType&gt;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108610" y="5216071"/>
            <a:ext cx="515079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&lt;ccts:DataTypeQualifierTerm&gt;TaxInvoiceMinus&lt;/ccts:DataTypeQualifierTerm&gt;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094734" y="5418654"/>
            <a:ext cx="4677691" cy="9314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base="TaxInvoiceCountQuantitySimpleType"&gt;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108610" y="6230506"/>
            <a:ext cx="74068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&lt;xsd:attribute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name="unitCode"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type="clm6Recommendation20:MeasurementUnitCommonCodeContentType"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53765"/>
            <a:ext cx="118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use="optional"/&gt;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56347"/>
            <a:ext cx="11842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&lt;/xsd:extension&gt;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94734" y="1560453"/>
            <a:ext cx="14682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1763035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TaxInvoiceResultStatudCodeType</a:t>
            </a:r>
            <a:r>
              <a:rPr dirty="0" sz="1000" spc="36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2372305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name="TaxInvoiceResultStatusCodeType"&gt;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2981574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184156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&lt;ccts:UniqueID&gt;NTS2009031&lt;/ccts:UniqueID&gt;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3388262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3590844"/>
            <a:ext cx="6286810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ResultStatus_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3997532"/>
            <a:ext cx="6226866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of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NTS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side.&lt;/ccts:Definition&gt;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4606802"/>
            <a:ext cx="613598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&lt;ccts:DataTypeQualifierTerm&gt;TaxInvoiceResultStatus&lt;/ccts:DataTypeQualifierTerm&gt;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5011966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094734" y="5216071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2094734" y="5418654"/>
            <a:ext cx="4334332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base="dti:TaxInvoiceResultStatusType"/&gt;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5825341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586274" y="6027923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586274" y="6230506"/>
            <a:ext cx="41236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TaxInvoiceResultTypeCodeType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806190" y="6230506"/>
            <a:ext cx="8911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7372520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name="TaxInvoiceResultTypeCodeType"&gt;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763035"/>
            <a:ext cx="24243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xml:lang="kr"&gt;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65617"/>
            <a:ext cx="31012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&lt;ccts:UniqueID&gt;NTS2009032&lt;/ccts:UniqueID&gt;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2169722"/>
            <a:ext cx="23905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2372305"/>
            <a:ext cx="627105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&lt;ccts:DictionaryEntryName&gt;TaxInvoice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Type_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108610" y="2778992"/>
            <a:ext cx="648796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Result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Document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388262"/>
            <a:ext cx="613598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&lt;ccts:DataTypeQualifierTerm&gt;TaxInvoiceResultStatus&lt;/ccts:DataTypeQualifierTerm&gt;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3793426"/>
            <a:ext cx="125890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997532"/>
            <a:ext cx="14171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4200114"/>
            <a:ext cx="3931977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base="dti:TaxInvoiceResultType"/&gt;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4606802"/>
            <a:ext cx="13929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4809384"/>
            <a:ext cx="73725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5011966"/>
            <a:ext cx="33041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Definition: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CurrencyCodeType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854905" y="5011966"/>
            <a:ext cx="89097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586274" y="5216071"/>
            <a:ext cx="7372520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&lt;xsd:complexType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name="CurrencyCodeType"&gt;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601672" y="5825341"/>
            <a:ext cx="246281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xml:lang="en"&gt;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108610" y="6027923"/>
            <a:ext cx="3127395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&lt;ccts:UniqueID&gt;UN02000004&lt;/ccts:UniqueID&gt;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&lt;ccts:Acronym&gt;DT&lt;/ccts:Acronym&gt;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129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5305983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&lt;ccts:DictionaryEntryName&gt;Currency_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Code.</a:t>
            </a:r>
            <a:r>
              <a:rPr dirty="0" sz="1000" spc="13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Type&lt;/ccts:DictionaryEntryName&gt;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&lt;ccts:Version&gt;1.0&lt;/ccts:Version&gt;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560453"/>
            <a:ext cx="5647375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&lt;ccts:Definition&gt;A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character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string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to</a:t>
            </a:r>
            <a:r>
              <a:rPr dirty="0" sz="10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represent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currency.&lt;/ccts:Definition&gt;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&lt;ccts:PrimaryRepresentationTerm&gt;Code&lt;/ccts:PrimaryRepresentationTerm&gt;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&lt;ccts:PrimitiveType&gt;String&lt;/ccts:PrimitiveType&gt;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2169722"/>
            <a:ext cx="46451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&lt;ccts:DataTypeQualifierTerm&gt;Currency&lt;/ccts:DataTypeQualifierTerm&gt;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372305"/>
            <a:ext cx="7031830" cy="1540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&lt;xsd:simpleContent&gt;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&lt;xsd:extension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base="clm5ISO42173A:ISO3AlphaCurrencyCodeContentType"/&gt;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&lt;/xsd:simpleContent&gt;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&lt;/xsd:complexType&gt;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&lt;/xsd:schema&gt;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4565086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B.5.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코드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리스트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1">
                <a:solidFill>
                  <a:srgbClr val="000000"/>
                </a:solidFill>
                <a:latin typeface="SKSQLF+MalgunGothicBold"/>
                <a:cs typeface="SKSQLF+MalgunGothicBold"/>
              </a:rPr>
              <a:t>스키마(CodeListSchemaModule_1.0).xsd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702108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04690"/>
            <a:ext cx="7780430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List</a:t>
            </a:r>
            <a:r>
              <a:rPr dirty="0" sz="10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</a:t>
            </a:r>
            <a:r>
              <a:rPr dirty="0" sz="1000" spc="13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311378"/>
            <a:ext cx="778043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======================================================================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336" y="2513960"/>
            <a:ext cx="42035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&lt;!--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718065"/>
            <a:ext cx="191377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Code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List</a:t>
            </a:r>
            <a:r>
              <a:rPr dirty="0" sz="10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Schema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Module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,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920647"/>
            <a:ext cx="327689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Agency: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3123230"/>
            <a:ext cx="8781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1.0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3327335"/>
            <a:ext cx="56059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Copyright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(C)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National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IT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Industry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Promotion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Agency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(2009).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All</a:t>
            </a:r>
            <a:r>
              <a:rPr dirty="0" sz="1000" spc="14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Rights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Reserved.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529917"/>
            <a:ext cx="38403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3732500"/>
            <a:ext cx="841948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&lt;xsd:schema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xmlns="urn:kr:or:kec:standard:Tax:CodeListSchemaModule:1:0"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336" y="3936605"/>
            <a:ext cx="64689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xmlns:ccts="urn:un:unece:uncefact:data:standard:CoreComponentParametersSchemaModule:1.0.0"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4139187"/>
            <a:ext cx="961105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targetNamespace="urn:kr:or:kec:standard:Tax:CodeListSchemaModule:1:0"</a:t>
            </a:r>
            <a:r>
              <a:rPr dirty="0" sz="10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elementFormDefault="qualified"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attributeFormDefault="unqualified"&gt;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4341769"/>
            <a:ext cx="3714862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id="nts001"&gt;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value="0101"&gt;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617071" y="5155145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3617071" y="5357727"/>
            <a:ext cx="398837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108610" y="5764414"/>
            <a:ext cx="12605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2601672" y="5966997"/>
            <a:ext cx="136567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601672" y="6169579"/>
            <a:ext cx="22532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value="0102"&gt;</a:t>
            </a:r>
          </a:p>
        </p:txBody>
      </p:sp>
      <p:sp>
        <p:nvSpPr>
          <p:cNvPr id="25" name="object 25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5302695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2372305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value="0103"&gt;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778992"/>
            <a:ext cx="5667281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793426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value="0104"&gt;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5156082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5216071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value="0105"&gt;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5621236"/>
            <a:ext cx="5229610" cy="9314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136567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56347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value="0106"&gt;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763035"/>
            <a:ext cx="5448446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&lt;CodeName&gt;수입납부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778992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value="0201"&gt;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184156"/>
            <a:ext cx="5156082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200114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value="0202"&gt;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606802"/>
            <a:ext cx="5302695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영세율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5621236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value="0203"&gt;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617071" y="6027923"/>
            <a:ext cx="4499574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3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2683504" cy="72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763035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value="0204"&gt;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169722"/>
            <a:ext cx="5156082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184156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value="0205"&gt;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590844"/>
            <a:ext cx="5667281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영세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606802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value="0206"&gt;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5011966"/>
            <a:ext cx="5812589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수입납부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유예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6027923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value="0301"&gt;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4865023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2169722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value="0303"&gt;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574887"/>
            <a:ext cx="5374917" cy="11355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590844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value="0304"&gt;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997532"/>
            <a:ext cx="4865023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&lt;CodeName&gt;정기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5011966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value="0401"&gt;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5418654"/>
            <a:ext cx="4865023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2253206" cy="524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value="0403"&gt;</a:t>
            </a:r>
          </a:p>
          <a:p>
            <a:pPr marL="50693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560453"/>
            <a:ext cx="5374917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일반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위수탁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574887"/>
            <a:ext cx="2253206" cy="5263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value="0404"&gt;</a:t>
            </a:r>
          </a:p>
          <a:p>
            <a:pPr marL="50693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2981574"/>
            <a:ext cx="6032731" cy="15285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&lt;CodeName&gt;수정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수입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계산서&lt;/CodeName&gt;</a:t>
            </a:r>
          </a:p>
          <a:p>
            <a:pPr marL="2030796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4378325"/>
            <a:ext cx="4250572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name="TaxInvoicePurposeType"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id="nts002"&gt;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value="01"&gt;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617071" y="5139913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5330309"/>
            <a:ext cx="3989679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&lt;CodeName&gt;영수&lt;/CodeName&gt;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6091897"/>
            <a:ext cx="2092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5157387" cy="14645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&lt;CodeName&gt;청구&lt;/CodeName&gt;</a:t>
            </a:r>
          </a:p>
          <a:p>
            <a:pPr marL="203079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486542"/>
            <a:ext cx="4117381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name="TaxInvoiceStatusType"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id="nts003"&gt;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value="01"&gt;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617071" y="3248130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438527"/>
            <a:ext cx="4970064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&lt;CodeName&gt;기재사항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착오·정정&lt;/CodeName&gt;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4200114"/>
            <a:ext cx="2092206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580907"/>
            <a:ext cx="4646186" cy="10837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&lt;CodeName&gt;공급가액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변동&lt;/CodeName&gt;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5532892"/>
            <a:ext cx="2092206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617071" y="5913685"/>
            <a:ext cx="2821971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&lt;CodeName&gt;환입&lt;/CodeName&gt;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1813537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534558"/>
            <a:ext cx="2092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value="04"&gt;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915352"/>
            <a:ext cx="4499572" cy="10837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&lt;CodeName&gt;계약의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해제&lt;/CodeName&gt;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867336"/>
            <a:ext cx="2092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value="05"&gt;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248130"/>
            <a:ext cx="5156082" cy="10837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&lt;CodeName&gt;내국신용장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사후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개설&lt;/CodeName&gt;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200114"/>
            <a:ext cx="2092206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value="06"&gt;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580907"/>
            <a:ext cx="6323790" cy="14645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&lt;CodeName&gt;착오에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의한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이중발급&lt;/CodeName&gt;</a:t>
            </a:r>
          </a:p>
          <a:p>
            <a:pPr marL="203079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913685"/>
            <a:ext cx="472136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name="TaxInvoicePaymentMeansType"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id="nts004"&gt;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6294479"/>
            <a:ext cx="20922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value="10"&gt;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3989679" cy="12741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&lt;CodeName&gt;현금&lt;/CodeName&gt;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2296146"/>
            <a:ext cx="2092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value="20"&gt;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676939"/>
            <a:ext cx="3989679" cy="10457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&lt;CodeName&gt;수표&lt;/CodeName&gt;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578659"/>
            <a:ext cx="2092206" cy="49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value="30"&gt;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933559"/>
            <a:ext cx="3989679" cy="10335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&lt;CodeName&gt;어음&lt;/CodeName&gt;</a:t>
            </a:r>
          </a:p>
          <a:p>
            <a:pPr marL="101539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4821569"/>
            <a:ext cx="2092206" cy="5004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value="40"&gt;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5177992"/>
            <a:ext cx="6178598" cy="1388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&lt;CodeName&gt;외상(매출금/미수금)&lt;/CodeName&gt;</a:t>
            </a:r>
          </a:p>
          <a:p>
            <a:pPr marL="203079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139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4271442" cy="8553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name="TaxInvoiceBusinessType"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id="nts005"&gt;</a:t>
            </a:r>
          </a:p>
          <a:p>
            <a:pPr marL="50846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value="01"&gt;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617071" y="1865087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041775"/>
            <a:ext cx="4791938" cy="8553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&lt;CodeName&gt;사업자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등록번호&lt;/CodeName&gt;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753098"/>
            <a:ext cx="2092206" cy="5004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value="02"&gt;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107998"/>
            <a:ext cx="4573102" cy="10335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&lt;CodeName&gt;주민등록번호&lt;/CodeName&gt;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997532"/>
            <a:ext cx="2092206" cy="4988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value="03"&gt;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352432"/>
            <a:ext cx="5667281" cy="1388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&lt;CodeName&gt;외국인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번호&lt;/CodeName&gt;</a:t>
            </a:r>
          </a:p>
          <a:p>
            <a:pPr marL="2030796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596865"/>
            <a:ext cx="4612825" cy="677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name="TaxInvoiceProcessStatusType"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id="nts006"&gt;</a:t>
            </a:r>
          </a:p>
          <a:p>
            <a:pPr marL="508460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6129976"/>
            <a:ext cx="121038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630666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4354265" cy="8553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&lt;CodeName&gt;처리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완료&lt;/CodeName&gt;</a:t>
            </a:r>
          </a:p>
          <a:p>
            <a:pPr marL="101539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865087"/>
            <a:ext cx="2092206" cy="4988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value="02"&gt;</a:t>
            </a:r>
          </a:p>
          <a:p>
            <a:pPr marL="50693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219987"/>
            <a:ext cx="4208515" cy="10335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&lt;CodeName&gt;처리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중&lt;/CodeName&gt;</a:t>
            </a:r>
          </a:p>
          <a:p>
            <a:pPr marL="101539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3107998"/>
            <a:ext cx="2092206" cy="5004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value="03"&gt;</a:t>
            </a:r>
          </a:p>
          <a:p>
            <a:pPr marL="506938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464421"/>
            <a:ext cx="5521973" cy="1388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3079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2537734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&lt;CodeName&gt;처리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불가&lt;/CodeName&gt;</a:t>
            </a:r>
          </a:p>
          <a:p>
            <a:pPr marL="203079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354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366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707331"/>
            <a:ext cx="4337968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name="TaxInvoiceFailStatusType"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id="nts007"&gt;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value="SYS001"&gt;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617071" y="5468918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5659315"/>
            <a:ext cx="5156082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&lt;CodeName&gt;연계사업자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인증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2414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value="SYS002"&gt;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617071" y="1534558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724955"/>
            <a:ext cx="4817934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&lt;CodeName&gt;중복된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486542"/>
            <a:ext cx="2414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value="SYS003"&gt;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617071" y="2867336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057733"/>
            <a:ext cx="5329135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&lt;CodeName&gt;존재하지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SubmitID&lt;/CodeName&gt;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819320"/>
            <a:ext cx="2445738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value="SYN001"&gt;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617071" y="420011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4390511"/>
            <a:ext cx="5667281" cy="12741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&lt;CodeName&gt;복호화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실패&lt;/CodeName&gt;</a:t>
            </a:r>
          </a:p>
          <a:p>
            <a:pPr marL="203079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5532892"/>
            <a:ext cx="4518288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name="TaxInvoiceResultStatusType"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id="nts008"&gt;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value="SUC001"&gt;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17071" y="6294479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3989679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&lt;CodeName&gt;성공&lt;/CodeName&gt;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915352"/>
            <a:ext cx="244573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value="SYN002"&gt;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617071" y="2296146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486542"/>
            <a:ext cx="5626572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&lt;CodeName&gt;공급자,수탁자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3248130"/>
            <a:ext cx="244573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value="SYN003"&gt;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617071" y="362892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819320"/>
            <a:ext cx="4646186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&lt;CodeName&gt;승인번호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580907"/>
            <a:ext cx="244573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value="SYN004"&gt;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617071" y="4961701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152098"/>
            <a:ext cx="5683038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&lt;CodeName&gt;전자(세금)계산서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스키마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913685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value="ERR001"&gt;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617071" y="6294479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4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24009" y="1153765"/>
            <a:ext cx="34789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&lt;CodeName&gt;공급자사업자번호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44161"/>
            <a:ext cx="2683504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915352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17071" y="2296146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486542"/>
            <a:ext cx="5521531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&lt;CodeName&gt;공급받는자사업자번호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248130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value="ERR003"&gt;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617071" y="362892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3819320"/>
            <a:ext cx="5448446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&lt;CodeName&gt;수탁사업자등록번호</a:t>
            </a:r>
            <a:r>
              <a:rPr dirty="0" sz="1000" spc="6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580907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value="ERR005"&gt;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4961701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152098"/>
            <a:ext cx="4646186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&lt;CodeName&gt;발급일시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5913685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value="ERR006"&gt;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617071" y="6294479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24009" y="1153765"/>
            <a:ext cx="28955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&lt;CodeName&gt;작성일자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44161"/>
            <a:ext cx="2683504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915352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value="ERR007"&gt;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17071" y="2296146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486542"/>
            <a:ext cx="5042287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&lt;CodeName&gt;공급가액,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세액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248130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value="ERR008"&gt;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617071" y="362892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3819320"/>
            <a:ext cx="4718409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&lt;CodeName&gt;코드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580907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value="ERR009"&gt;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4961701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152098"/>
            <a:ext cx="5156082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&lt;CodeName&gt;폐업사업자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발급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5913685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value="ERR010"&gt;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617071" y="6294479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24009" y="1153765"/>
            <a:ext cx="34053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&lt;CodeName&gt;국세청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등록번호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44161"/>
            <a:ext cx="2683504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915352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value="ERR011"&gt;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17071" y="2296146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486542"/>
            <a:ext cx="4937245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&lt;CodeName&gt;당초승인번호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248130"/>
            <a:ext cx="24248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value="ERR999"&gt;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617071" y="3628924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819320"/>
            <a:ext cx="6542625" cy="12741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&lt;CodeName&gt;정의되지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않은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기타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오류&lt;/CodeName&gt;</a:t>
            </a:r>
          </a:p>
          <a:p>
            <a:pPr marL="203079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4961701"/>
            <a:ext cx="4115769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&lt;xsd:simpleType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name="TaxInvoiceResultType"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id="nts009"&gt;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&lt;xsd:restriction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base="xsd:token"&gt;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value="01"&gt;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5723289"/>
            <a:ext cx="1458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5913685"/>
            <a:ext cx="3552450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&lt;CodeName&gt;접수증&lt;/CodeName&gt;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136567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344161"/>
            <a:ext cx="209220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&lt;xsd:enumeration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value="02"&gt;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&lt;xsd:annotation&gt;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724955"/>
            <a:ext cx="6104952" cy="16549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&lt;xsd:documentation&gt;</a:t>
            </a:r>
          </a:p>
          <a:p>
            <a:pPr marL="3044672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&lt;CodeName&gt;응답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문서&lt;/CodeName&gt;</a:t>
            </a:r>
          </a:p>
          <a:p>
            <a:pPr marL="2537734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&lt;/xsd:documentation&gt;</a:t>
            </a:r>
          </a:p>
          <a:p>
            <a:pPr marL="2029274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&lt;/xsd:annotation&gt;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&lt;/xsd:enumeration&gt;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&lt;/xsd:restriction&gt;</a:t>
            </a:r>
          </a:p>
          <a:p>
            <a:pPr marL="506937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&lt;/xsd:simpleType&gt;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&lt;/xsd:schema&gt;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2570008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B.6.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샘플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641181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831577"/>
            <a:ext cx="7387664" cy="10837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xsi:schemaLocation="urn:kr:or:kec:standard:Tax:ReusableAggregateBusinessInformationEntitySchemaModule:1:0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http://www.kec.or.kr/standard/Tax/TaxInvoiceSchemaModule_1.0.xsd"&gt;</a:t>
            </a:r>
          </a:p>
          <a:p>
            <a:pPr marL="506937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&lt;ExchangedDocument&gt;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2783562"/>
            <a:ext cx="26849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&lt;ID&gt;123456789012345678901234&lt;/ID&gt;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2973958"/>
            <a:ext cx="35079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&lt;IssueDateTime&gt;20090402104522&lt;/IssueDateTime&gt;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164355"/>
            <a:ext cx="16300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&lt;ReferencedDocument&gt;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354752"/>
            <a:ext cx="268667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&lt;ID&gt;123456789012345678901234&lt;/ID&gt;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3545149"/>
            <a:ext cx="16876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&lt;/ReferencedDocument&gt;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3735546"/>
            <a:ext cx="16590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&lt;/ExchangedDocument&gt;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925942"/>
            <a:ext cx="9751600" cy="702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xsi:schemaLocation="http://www.w3.org/2000/09/xmldsig#</a:t>
            </a:r>
            <a:r>
              <a:rPr dirty="0" sz="1000" spc="6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http://www.w3.org/TR/2002/REC-xmldsig-core-20020212/xmldsig-core-schema.xsd"</a:t>
            </a:r>
            <a:r>
              <a:rPr dirty="0" sz="10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&gt;</a:t>
            </a:r>
          </a:p>
          <a:p>
            <a:pPr marL="101539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&lt;ds:SignedInfo&gt;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4497133"/>
            <a:ext cx="188681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&lt;ds:CanonicalizationMethod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336" y="4687530"/>
            <a:ext cx="8862042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Algorithm="http://www.w3.org/TR/2001/REC-xml-c14n-20010315"&gt;&lt;/ds:CanonicalizationMethod&gt;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&lt;ds:SignatureMethod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Algorithm="http://www.w3.org/2000/09/xmldsig#rsa-sha1"&gt;&lt;/ds:SignatureMethod&gt;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&lt;ds:Reference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URI=""&gt;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108610" y="5258720"/>
            <a:ext cx="11617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&lt;ds:Transforms&gt;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336" y="5449117"/>
            <a:ext cx="9857869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Algorithm="http://www.w3.org/TR/2001/REC-xml-c14n-20010315"/&gt;</a:t>
            </a:r>
          </a:p>
          <a:p>
            <a:pPr marL="2537734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Algorithm="http://www.w3.org/TR/1999/REC-xpath-19991116"&gt;</a:t>
            </a:r>
          </a:p>
          <a:p>
            <a:pPr marL="3044672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&lt;ds:XPath&gt;not(self::*[name()='TaxInvoice']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ancestor-or-self::*[name()='ExchangedDocument']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|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ancestor-or-self::ds:Signature)&lt;/ds:XPath&gt;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617071" y="6210705"/>
            <a:ext cx="1155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08610" y="1153765"/>
            <a:ext cx="12119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&lt;/ds:Transforms&gt;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344161"/>
            <a:ext cx="5113713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&lt;ds:DigestMethod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Algorithm="http://www.w3.org/2000/09/xmldsig#sha1"/&gt;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&lt;ds:DigestValue&gt;v6uoRw+emVS2PZa72xn1s5dxsDw=&lt;/ds:DigestValue&gt;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94734" y="1724955"/>
            <a:ext cx="1680872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&lt;/ds:Reference&gt;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&lt;/ds:SignedInfo&gt;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105749"/>
            <a:ext cx="7680283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&lt;ds:SignatureValue&gt;QfljXXtHcqt5nol6Ljav5ypAJmwyPg/DssDn++Ka7+tLMtjMQrDiKQO74CY8KgJO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HRbxBGyW25nlYZHA81TPo+E7SdemJYdP1M7u7bnWm37Q9nxARUgkqJ0IaO2jbDgF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UZX7ClGX1nZxheia++nFu17fiaIHLTNd+4eyyLKyjws=&lt;/ds:SignatureValue&gt;</a:t>
            </a:r>
          </a:p>
          <a:p>
            <a:pPr marL="506937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&lt;ds:KeyInfo&gt;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2867336"/>
            <a:ext cx="10520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&lt;ds:KeyValue&gt;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057733"/>
            <a:ext cx="12819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&lt;ds:RSAKeyValue&gt;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3248130"/>
            <a:ext cx="8187048" cy="8933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&lt;ds:Modulus&gt;AM97xPPLwr2shDlQO+lvnQ/9G6AMSAfrgEY6cWbu72NTdYwfYiMWnrRGvM0EnG5z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lmusY4Kw78ok6Okq0jfkbklMJEcr0jOT0ZlI21s7J4V+ee6PUlcMJxDxJVEQ92Pq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fodtQ9mYHzLiLpCV/dWIWPm/uUEggpkwB1P/DVyEM0OV&lt;/ds:Modulus&gt;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&lt;ds:Exponent&gt;AQAB&lt;/ds:Exponent&gt;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009717"/>
            <a:ext cx="133206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&lt;/ds:RSAKeyValue&gt;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4200114"/>
            <a:ext cx="110222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&lt;/ds:KeyValue&gt;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4390511"/>
            <a:ext cx="107948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&lt;ds:X509Data&gt;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4580907"/>
            <a:ext cx="145387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&lt;ds:X509IssuerSerial&gt;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601672" y="4771304"/>
            <a:ext cx="6705477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&lt;ds:X509IssuerName&gt;cn=signGATE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CA,ou=licensedCA,o=KICA,c=KR&lt;/ds:X509IssuerName&gt;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&lt;ds:X509SerialNumber&gt;4616212&lt;/ds:X509SerialNumber&gt;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&lt;/ds:X509IssuerSerial&gt;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336" y="5342495"/>
            <a:ext cx="9492761" cy="12741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&lt;ds:X509SubjectName&gt;cn=한국인터넷진흥원,ou=센터RA,ou=KICA고객센터,ou=등록기관,ou=licensedCA,o=KICA,c=KR&lt;/ds:X509SubjectName&gt;</a:t>
            </a:r>
          </a:p>
          <a:p>
            <a:pPr marL="152233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&lt;ds:X509Certificate&gt;MIIEUDCCA7mgAwIBAgIDRnAUMA0GCSqGSIb3DQEBBQUAMEcxCzAJBgNVBAYTAktS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MQ0wCwYDVQQKEwRLSUNBMRMwEQYDVQQLEwpsaWNlbnNlZENBMRQwEgYDVQQDEwtz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aWduR0FURSBDQTAeFw0wNTA0MjEwNTAzMDBaFw0wNjA0MjEwNTAyNTlaMIGcMQsw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CQYDVQQGEwJLUjENMAsGA1UEChMES0lDQTETMBEGA1UECxMKbGljZW5zZWRDQTEV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MBMGA1UECwwM65Ox66Gd6riw6rSAMRkwFwYDVQQLDBBLSUNB6rOg6rCd7IS87YSw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149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53765"/>
            <a:ext cx="55616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MREwDwYDVQQLDAjshLzthLBSQTEkMCIGA1UEAwwb7ZWc6rWt7KCE7J6Q6rGw656Y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344161"/>
            <a:ext cx="5803900" cy="35589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7KeE7Z2l7JuQMIGfMA0GCSqGSIb3DQEBAQUAA4GNADCBiQKBgQDWjKesLR7BMdAS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CZBhPXusqsJwM39z2i4b7q4GuXgDhMtKGbO9/M8SuETb0i6rL5SJxduPstv2JPoM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hhYQaNKtiFVw4Ym5GMQ55NMPsF68fV7d5ub9BUl1L8mPJDrfkF+igHLfTMIsUd0e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66pBWhzvnBL+7xS9Ew9d47b2fjD+4QIDAQABo4IB8jCCAe4wHwYDVR0jBBgwFoAU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bx8L2IC+SscYTmLNzjpvoZtEcGEwHQYDVR0OBBYEFHfjShLuV/3T6JDya18qIkjo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QK+HMA4GA1UdDwEB/wQEAwIGwDB4BgNVHSABAf8EbjBsMGoGCiqDGoyaRAUCAQEw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XDAsBggrBgEFBQcCARYgaHR0cDovL3d3dy5zaWduZ2F0ZS5jb20vY3BzLmh0bWww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LAYIKwYBBQUHAgIwIB4ex3QAIMd4yZ3BHLKUACCs9cd4x3jJncEcx4WyyLLkMH4G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A1UdEQR3MHWBEmxrcjAyMTFAa2llYy5vci5rcqBfBgkqgxqMmkQKAQGgUjBQDBvt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lZzqta3soITsnpDqsbDrnpjsp4TtnaXsm5AwMTAvBgoqgxqMmkQKAQEBMCEwBwYF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Kw4DAhqgFgQUgjT7qMIuojP97MCEJp2TpWBk/m0wXAYDVR0fBFUwUzBRoE+gTYZL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bGRhcDovL2xkYXAuc2lnbmdhdGUuY29tOjM4OS9vdT1kcDRwNDQwOCxvdT1jcmxk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cCxvdT1saWNlbnNlZENBLG89S0lDQSxjPUtSMEQGCCsGAQUFBwEBBDgwNjA0Bggr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BgEFBQcwAYYoaHR0cDovL29jc3Auc2lnbmdhdGUuY29tOjkwMjAvT0NTUFNlcnZl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cjANBgkqhkiG9w0BAQUFAAOBgQAukcllCWXC0VmrEBay+mw1fg56PH3Lte9k1nQw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wrR9pVoEa2a+0ctmPAPkdlv7M6ANPCDTr6Q6AcAW34daMDqenNFnBcEuL6lLvct7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Gkdq4ZBo1GPKzER0bjyZiOAr5IU17KdAuwmfeM90UX/sFckQd9MHMEQx200LsL6K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Oer6fg==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4771304"/>
            <a:ext cx="144186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&lt;/ds:X509Certificate&gt;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4961701"/>
            <a:ext cx="112964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&lt;/ds:X509Data&gt;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840504" y="5152098"/>
            <a:ext cx="10065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&lt;/ds:KeyInfo&gt;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5342495"/>
            <a:ext cx="11235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&lt;/ds:Signature&gt;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5532892"/>
            <a:ext cx="157886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&lt;TaxInvoiceDocument&gt;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5723289"/>
            <a:ext cx="33409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&lt;IssueID&gt;2009091112345678a1b2c3d4&lt;/IssueID&gt;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5913685"/>
            <a:ext cx="211126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&lt;TypeCode&gt;0101&lt;/TypeCode&gt;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6104082"/>
            <a:ext cx="574042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&lt;DescriptionText&gt;이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Sample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문서입니다.&lt;/DescriptionText&gt;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&lt;IssueDateTime&gt;20090402&lt;/IssueDateTime&gt;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53765"/>
            <a:ext cx="3759192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&lt;AmendmentStatusCode&gt;01&lt;/AmendmentStatusCode&gt;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&lt;PurposeCode&gt;01&lt;/PurposeCode&gt;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534558"/>
            <a:ext cx="163654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&lt;/TaxInvoiceDocument&gt;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1724955"/>
            <a:ext cx="1977001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&lt;TaxInvoiceTradeSettlement&gt;</a:t>
            </a:r>
          </a:p>
          <a:p>
            <a:pPr marL="50846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&lt;InvoicerParty&gt;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105749"/>
            <a:ext cx="15596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&lt;ID&gt;1234567890&lt;/ID&gt;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296146"/>
            <a:ext cx="3447027" cy="893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&lt;TypeCode&gt;비영리&lt;/TypeCode&gt;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&lt;NameText&gt;한국인터넷진흥원&lt;/NameText&gt;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&lt;ClassificationCode&gt;공공기관&lt;/ClassificationCode&gt;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&lt;SpecifiedOrganization&gt;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057733"/>
            <a:ext cx="368174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&lt;TaxRegistrationID&gt;1234&lt;/TaxRegistrationID&gt;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&lt;/SpecifiedOrganization&gt;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438527"/>
            <a:ext cx="12776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&lt;SpecifiedPerson&gt;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3628924"/>
            <a:ext cx="282226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&lt;NameText&gt;백기승&lt;/NameText&gt;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&lt;/SpecifiedPerson&gt;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009717"/>
            <a:ext cx="125916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&lt;DefinedContact&gt;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108610" y="4200114"/>
            <a:ext cx="4401569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&lt;DepartmentNameText&gt;전자문서유통팀&lt;/DepartmentNameText&gt;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&lt;PersonNameText&gt;홍길동&lt;/PersonNameText&gt;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108610" y="4580907"/>
            <a:ext cx="474669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&lt;TelephoneCommunication&gt;0611234567&lt;/TelephoneCommunication&gt;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&lt;URICommunication&gt;gildong@kisa.or.kr&lt;/URICommunication&gt;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4961701"/>
            <a:ext cx="5028078" cy="16549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&lt;/DefinedContact&gt;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&lt;SpecifiedAddress&gt;</a:t>
            </a:r>
          </a:p>
          <a:p>
            <a:pPr marL="101387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&lt;LineOneText&gt;전라남도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나주시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진흥길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9&lt;/LineOneText&gt;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&lt;/SpecifiedAddress&gt;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&lt;/InvoicerParty&gt;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&lt;InvoiceeParty&gt;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&lt;ID&gt;1234567890123&lt;/ID&gt;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&lt;TypeCode&gt;개인&lt;/TypeCode&gt;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53765"/>
            <a:ext cx="3155826" cy="7029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&lt;NameText&gt;홍길동&lt;/NameText&gt;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&lt;ClassificationCode&gt;개인&lt;/ClassificationCode&gt;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&lt;SpecifiedOrganization&gt;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724955"/>
            <a:ext cx="3649200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&lt;BusinessTypeCode&gt;02&lt;/BusinessTypeCode&gt;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&lt;/SpecifiedOrganization&gt;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105749"/>
            <a:ext cx="127760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&lt;SpecifiedPerson&gt;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296146"/>
            <a:ext cx="282226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&lt;NameText&gt;홍길동&lt;/NameText&gt;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&lt;/SpecifiedPerson&gt;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676939"/>
            <a:ext cx="172794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&lt;PrimaryDefinedContact&gt;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108610" y="2867336"/>
            <a:ext cx="3816846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&lt;DepartmentNameText&gt;홍길동&lt;/DepartmentNameText&gt;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&lt;PersonNameText&gt;홍길동&lt;/PersonNameText&gt;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248130"/>
            <a:ext cx="474669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&lt;TelephoneCommunication&gt;0212345678&lt;/TelephoneCommunication&gt;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&lt;URICommunication&gt;hkd@aaa.com&lt;/URICommunication&gt;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3628924"/>
            <a:ext cx="5180274" cy="10837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&lt;/PrimaryDefinedContact&gt;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&lt;SpecifiedAddress&gt;</a:t>
            </a:r>
          </a:p>
          <a:p>
            <a:pPr marL="1013876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&lt;LineOneText&gt;서울시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중구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종로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1가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1번지&lt;/LineOneText&gt;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&lt;/SpecifiedAddress&gt;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&lt;/InvoiceeParty&gt;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4771304"/>
            <a:ext cx="4270969" cy="12741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&lt;SpecifiedPaymentMeans&gt;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&lt;TypeCode&gt;10&lt;/TypeCode&gt;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&lt;PaidAmount&gt;123456789012345&lt;/PaidAmount&gt;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&lt;/SpecifiedPaymentMeans&gt;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&lt;SpecifiedMonetarySummation&gt;</a:t>
            </a:r>
          </a:p>
          <a:p>
            <a:pPr marL="506938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&lt;ChargeTotalAmount&gt;1000000&lt;/ChargeTotalAmount&gt;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5913685"/>
            <a:ext cx="31086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&lt;TaxTotalAmount&gt;100000&lt;/TaxTotalAmount&gt;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6104082"/>
            <a:ext cx="355140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&lt;GrandTotalAmount&gt;1100000&lt;/GrandTotalAmount&gt;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6294479"/>
            <a:ext cx="224770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&lt;/SpecifiedMonetarySummation&gt;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53765"/>
            <a:ext cx="2034688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&lt;/TaxInvoiceTradeSettlement&gt;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&lt;TaxInvoiceTradeLineItem&gt;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1534558"/>
            <a:ext cx="30251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&lt;SequenceNumeric&gt;01&lt;/SequenceNumeric&gt;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94734" y="1724955"/>
            <a:ext cx="4327340" cy="14645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&lt;DescriptionText&gt;물품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자유기술문&lt;/DescriptionText&gt;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&lt;InvoiceAmount&gt;1000000&lt;/InvoiceAmount&gt;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&lt;ChargeableUnitQuantity&gt;1&lt;/ChargeableUnitQuantity&gt;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&lt;InformationText&gt;EA&lt;/InformationText&gt;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&lt;NameText&gt;전자(세금)계산서&lt;/NameText&gt;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&lt;PurchaseExpiryDateTime&gt;20090911&lt;/PurchaseExpiryDateTime&gt;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&lt;TotalTax&gt;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3057733"/>
            <a:ext cx="3967859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&lt;CalculatedAmount&gt;100000&lt;/CalculatedAmount&gt;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&lt;/TotalTax&gt;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4734" y="3438527"/>
            <a:ext cx="8817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&lt;UnitPrice&gt;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628924"/>
            <a:ext cx="3221707" cy="512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&lt;UnitAmount&gt;1000000&lt;/UnitAmount&gt;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&lt;/UnitPrice&gt;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4009717"/>
            <a:ext cx="2469017" cy="5125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&lt;/TaxInvoiceTradeLineItem&gt;</a:t>
            </a:r>
          </a:p>
          <a:p>
            <a:pPr marL="0" marR="0">
              <a:lnSpc>
                <a:spcPts val="1036"/>
              </a:lnSpc>
              <a:spcBef>
                <a:spcPts val="462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5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3426094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B.7.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중</a:t>
            </a:r>
            <a:r>
              <a:rPr dirty="0" sz="1200" spc="29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접수증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샘플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743233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45815"/>
            <a:ext cx="8019512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xsi:schemaLocation="urn:kr:or:kec:standard:Tax:ReusableAggregateBusinessInformationEntitySchemaModule:1:0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http://www.kec.or.kr/standard/Tax/TaxInvoiceResponseSchemaModule_1.0.xsd"&gt;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164355"/>
            <a:ext cx="11235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&lt;/ds:Signature&gt;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366937"/>
            <a:ext cx="131387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571043"/>
            <a:ext cx="5972359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&lt;ReceiptID&gt;NTS-20090318094120-12345&lt;/ReceiptID&gt;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&lt;TypeCode&gt;01&lt;/TypeCode&gt;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4180313"/>
            <a:ext cx="7972400" cy="727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&lt;ResponseDateTime&gt;20090401150010&lt;/ResponseDateTime&gt;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&lt;DescriptionText&gt;성공적으로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접수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되었습니다.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처리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결과는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익일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전송될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예정입니다.&lt;/DescriptionText&gt;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4789583"/>
            <a:ext cx="157915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3601163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51">
                <a:solidFill>
                  <a:srgbClr val="000000"/>
                </a:solidFill>
                <a:latin typeface="SKSQLF+MalgunGothicBold"/>
                <a:cs typeface="SKSQLF+MalgunGothicBold"/>
              </a:rPr>
              <a:t>B.8.</a:t>
            </a:r>
            <a:r>
              <a:rPr dirty="0" sz="1200" spc="30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국세청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응답문서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중</a:t>
            </a:r>
            <a:r>
              <a:rPr dirty="0" sz="1200" spc="297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샘플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문서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743233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45815"/>
            <a:ext cx="8019512" cy="13381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&lt;TaxInvoiceResponse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xmlns="urn:kr:or:kec:standard:Tax:ReusableAggregateBusinessInformationEntitySchemaModule:1:0"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xsi:schemaLocation="urn:kr:or:kec:standard:Tax:ReusableAggregateBusinessInformationEntitySchemaModule:1:0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http://www.kec.or.kr/standard/Tax/TaxInvoiceResponseSchemaModule_1.0.xsd"&gt;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정보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164355"/>
            <a:ext cx="112358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&lt;/ds:Signature&gt;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366937"/>
            <a:ext cx="131387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&lt;ResultDocument&gt;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094734" y="3571043"/>
            <a:ext cx="5972359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&lt;RefSubmitID&gt;12345678-20090325-be3cfa2c0b1e4e4697e8d41f3f0674cb&lt;/RefSubmitID&gt;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&lt;ReceiptID&gt;NTS-20090318094120-12345&lt;/ReceiptID&gt;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&lt;TypeCode&gt;02&lt;/TypeCode&gt;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180313"/>
            <a:ext cx="4111704" cy="11340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&lt;ResponseDateTime&gt;20090401150010&lt;/ResponseDateTime&gt;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&lt;ProcessStatusCode&gt;01&lt;/ProcessStatusCode&gt;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&lt;TotalCountQuantity&gt;5&lt;/TotalCountQuantity&gt;</a:t>
            </a:r>
          </a:p>
          <a:p>
            <a:pPr marL="0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&lt;SuccessCountQuantity&gt;3&lt;/SuccessCountQuantity&gt;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&lt;FailCountQuantity&gt;2&lt;/FailCountQuantity&gt;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5194747"/>
            <a:ext cx="15543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586274" y="5398853"/>
            <a:ext cx="3927468" cy="727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&lt;IssueID&gt;200904021234567800000000&lt;/IssueID&gt;</a:t>
            </a:r>
          </a:p>
          <a:p>
            <a:pPr marL="50846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&lt;ResultStatusCode&gt;SUC001&lt;/ResultStatusCode&gt;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6008122"/>
            <a:ext cx="155430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094734" y="6210705"/>
            <a:ext cx="33427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&lt;IssueID&gt;200904021234567800000001&lt;/IssueID&gt;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53765"/>
            <a:ext cx="4510447" cy="33685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&lt;ResultStatusCode&gt;SUC001&lt;/ResultStatusCode&gt;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&lt;IssueID&gt;200904021234567800000002&lt;/IssueID&gt;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&lt;ResultStatusCode&gt;SUC001&lt;/ResultStatusCode&gt;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&lt;IssueID&gt;200904021234567800000003&lt;/IssueID&gt;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&lt;ResultStatusCode&gt;ERR001&lt;/ResultStatusCode&gt;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&lt;ValidationDocument&gt;</a:t>
            </a:r>
          </a:p>
          <a:p>
            <a:pPr marL="1015398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&lt;IssueID&gt;200904021234567800000004&lt;/IssueID&gt;</a:t>
            </a:r>
          </a:p>
          <a:p>
            <a:pPr marL="1015398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&lt;ResultStatusCode&gt;ERR001&lt;/ResultStatusCode&gt;</a:t>
            </a:r>
          </a:p>
          <a:p>
            <a:pPr marL="506937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&lt;/ValidationDocument&gt;</a:t>
            </a:r>
          </a:p>
          <a:p>
            <a:pPr marL="506937" marR="0">
              <a:lnSpc>
                <a:spcPts val="1036"/>
              </a:lnSpc>
              <a:spcBef>
                <a:spcPts val="57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&lt;/ResultDocument&gt;</a:t>
            </a:r>
          </a:p>
          <a:p>
            <a:pPr marL="0" marR="0">
              <a:lnSpc>
                <a:spcPts val="1036"/>
              </a:lnSpc>
              <a:spcBef>
                <a:spcPts val="558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&lt;/TaxInvoiceResponse&gt;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0201" y="1204418"/>
            <a:ext cx="162555" cy="159255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77220" y="1203349"/>
            <a:ext cx="162911" cy="160324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549963" y="1211190"/>
            <a:ext cx="120342" cy="140008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694769" y="1316156"/>
            <a:ext cx="33066" cy="32190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922710" y="1191112"/>
            <a:ext cx="2601666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400" spc="350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예제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및</a:t>
            </a:r>
            <a:r>
              <a:rPr dirty="0" sz="1400" spc="34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관련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 spc="-47">
                <a:solidFill>
                  <a:srgbClr val="000000"/>
                </a:solidFill>
                <a:latin typeface="SKSQLF+MalgunGothicBold"/>
                <a:cs typeface="SKSQLF+MalgunGothicBold"/>
              </a:rPr>
              <a:t>WSDL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1538762"/>
            <a:ext cx="3191502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C.1.</a:t>
            </a:r>
            <a:r>
              <a:rPr dirty="0" sz="12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제출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메시지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예제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2041775"/>
            <a:ext cx="2873415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------=_Part_73_692812332.1203601617726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Content-Type: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text/xml;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charset=UTF-8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2582503"/>
            <a:ext cx="619439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Content-ID: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&lt;20080221-104657Z-00019@10.30.9.15c0bc741f-9ffc-411d-9d46-c5cf9f90d198&gt;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336" y="3054686"/>
            <a:ext cx="282710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336" y="3324289"/>
            <a:ext cx="5085520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&lt;SOAP:Envelope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xmlns:SOAP="http://schemas.xmlsoap.org/soap/envelope/"</a:t>
            </a:r>
          </a:p>
          <a:p>
            <a:pPr marL="126353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xmlns:ds="http://www.w3.org/2000/09/xmldsig#"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205690" y="3865016"/>
            <a:ext cx="346964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xmlns:wsa="http://www.w3.org/2005/08/addressing"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05690" y="4134618"/>
            <a:ext cx="6496239" cy="862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xmlns:wsse="http://docs.oasis-open.org/wss/2004/01/oasis-200401-wss-wssecurity-secext-1.0.xsd"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xmlns:wsu="http://docs.oasis-open.org/wss/2004/01/oasis-200401-wss-wssecurity-utility-1.0.xsd"</a:t>
            </a:r>
          </a:p>
          <a:p>
            <a:pPr marL="0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xmlns:xsd="http://www.w3.org/2001/XMLSchema"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05690" y="4944947"/>
            <a:ext cx="3863135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xmlns:xsi="http://www.w3.org/2001/XMLSchema-instance"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xmlns:kec="http://www.kec.or.kr/standard/Tax/"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205690" y="5484150"/>
            <a:ext cx="5150365" cy="8629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xsi:schemaLocation="http://schemas.xmlsoap.org/soap/envelope/</a:t>
            </a:r>
          </a:p>
          <a:p>
            <a:pPr marL="127876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http://www.oasis-open.org/committees/ebxml-msg/schema/envelope.xsd"&gt;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&lt;SOAP:Header&gt;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333566" y="6294479"/>
            <a:ext cx="63523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&lt;wsa:MessageID&gt;20090316093020111-be3cfa2c0b1e4e4697e8d41f3f0674cb&lt;/wsa:MessageID&gt;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33566" y="1184229"/>
            <a:ext cx="353382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&lt;wsa:To&gt;http://nts.go.kr/8080/eTaxService&lt;/wsa:To&gt;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33566" y="1453830"/>
            <a:ext cx="53158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&lt;wsa:Action&gt;http://www.kec.or.kr/standard/Tax/TaxInvoiceSubmit&lt;/wsa:Action&gt;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333566" y="1723432"/>
            <a:ext cx="297596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&lt;kec:MessageHeader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wsu:Id="msgHeader"&gt;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59920" y="1994557"/>
            <a:ext cx="210792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&lt;kec:version&gt;3.0&lt;/kec:version&gt;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459920" y="2264159"/>
            <a:ext cx="883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&lt;kec:From&gt;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2533761"/>
            <a:ext cx="27310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&lt;kec:PartyID&gt;1234512345&lt;/kec:PartyID&gt;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2803363"/>
            <a:ext cx="359262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&lt;kec:PartyName&gt;한국인터넷진흥원&lt;/kec:PartyName&gt;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59920" y="3074488"/>
            <a:ext cx="9334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&lt;/kec:From&gt;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459920" y="3344090"/>
            <a:ext cx="7312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&lt;kec:To&gt;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3613692"/>
            <a:ext cx="27310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&lt;kec:PartyID&gt;5678956789&lt;/kec:PartyID&gt;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3883294"/>
            <a:ext cx="28627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&lt;kec:PartyName&gt;국세청&lt;/kec:PartyName&gt;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59920" y="4154419"/>
            <a:ext cx="7814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&lt;/kec:To&gt;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459920" y="4424021"/>
            <a:ext cx="4141203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&lt;kec:ReplyTo&gt;http://kiec.or.kr/business/client1&lt;/kec:ReplyTo&gt;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&lt;kec:OperationType&gt;01&lt;/kec:OperationType&gt;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459920" y="4963224"/>
            <a:ext cx="292222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&lt;kec:MessageType&gt;01&lt;/kec:MessageType&gt;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333566" y="5234349"/>
            <a:ext cx="4348120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353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&lt;kec:TimeStamp&gt;2009-02-06T09:32:05.801Z&lt;/kec:TimeStamp&gt;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&lt;/kec:MessageHeader&gt;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333566" y="5773553"/>
            <a:ext cx="111916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&lt;wsse:Security&gt;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333566" y="6043155"/>
            <a:ext cx="9916452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270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&lt;wsse:BinarySecurityToken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EncodingType="http://docs.oasis-open.org/wss/2004/01/oasis-200401-wss-soap-message-security-1.0#Base64Binary"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ValueType=“http://docs.oasis-open.org/wss/2004/01/oasis-200401-wss-x509-token-profile-1.0#X509v3”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84229"/>
            <a:ext cx="43338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wsu:Id="X509Token"&gt;MIIE0zC~~~~&lt;/wsse:BinarySecurityToken&gt;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1453830"/>
            <a:ext cx="1682615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&lt;ds:SignedInfo&gt;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94557"/>
            <a:ext cx="658276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&lt;ds:CanonicalizationMethod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Algorithm="http://www.w3.org/TR/2001/REC-xml-c14n-20010315"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 spc="1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108610" y="2264159"/>
            <a:ext cx="564790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&lt;ds:SignatureMethod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Algorithm="http://www.w3.org/2000/09/xmldsig#rsa-sha1"</a:t>
            </a:r>
            <a:r>
              <a:rPr dirty="0" sz="10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2533761"/>
            <a:ext cx="1699769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&lt;ds:Reference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URI=""&gt;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&lt;ds:Transforms&gt;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617071" y="3074488"/>
            <a:ext cx="6553009" cy="861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Algorithm="http://www.w3.org/2000/09/xmldsig#enveloped-signature"</a:t>
            </a:r>
            <a:r>
              <a:rPr dirty="0" sz="10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Algorithm="http://www.w3.org/TR/2001/REC-xml-c14n-20010315"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&lt;/ds:Transforms&gt;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883294"/>
            <a:ext cx="5772202" cy="862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&lt;ds:DigestMethod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Algorithm="http://www.w3.org/2000/09/xmldsig#sha1"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  <a:p>
            <a:pPr marL="50846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&lt;ds:DigestValue&gt;gV3OEnlrAiWfbiQmpSy0SyegIPE=&lt;/ds:DigestValue&gt;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&lt;/ds:Reference&gt;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08610" y="4693623"/>
            <a:ext cx="264873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&lt;ds:Reference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URI="cid:palyload_001"&gt;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617071" y="4963224"/>
            <a:ext cx="116010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&lt;ds:Transforms&gt;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124009" y="5234349"/>
            <a:ext cx="10170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&lt;ds:Transform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336" y="5503952"/>
            <a:ext cx="7694457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Algorithm="http://docs.oasis-open.org/wss/oasis-wss-SwAProfile-1.1#Attachment-Content-Signature-Transform"</a:t>
            </a:r>
            <a:r>
              <a:rPr dirty="0" sz="10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  <a:p>
            <a:pPr marL="2537734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&lt;/ds:Transforms&gt;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617071" y="6043155"/>
            <a:ext cx="5187473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&lt;ds:DigestMethod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Algorithm="http://www.w3.org/2000/09/xmldsig#sha1"</a:t>
            </a:r>
            <a:r>
              <a:rPr dirty="0" sz="10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/&gt;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&lt;ds:DigestValue&gt;YaUL4EzxvROQu8lKBgQSgoHwI6E=&lt;/ds:DigestValue&gt;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159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84229"/>
            <a:ext cx="1680582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&lt;/ds:Reference&gt;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&lt;/ds:SignedInfo&gt;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723432"/>
            <a:ext cx="76174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&lt;ds:SignatureValue&gt;u9IeBH4N0A9FgRO468Dsnwos97377FkIHgSXdVo1WW8RYrlfIrRYUNy3GSdvBLStJDLqhEOmzqEl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94557"/>
            <a:ext cx="959198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L2o5YFaGhppd3FhL9KZ05UXOSJQ3jzb/cIz4vEfSZdcwt+mpOIsF8sM82d1gUJFTkfSWKu+0QNrY</a:t>
            </a:r>
            <a:r>
              <a:rPr dirty="0" sz="1000" spc="15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BwMFxTOfW3MiHdVCW8U=&lt;/ds:SignatureValue&gt;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2264159"/>
            <a:ext cx="9564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&lt;ds:KeyInfo&gt;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855903" y="2533761"/>
            <a:ext cx="2122017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&lt;wsse:SecurityTokenReference&gt;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108610" y="2803363"/>
            <a:ext cx="259982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&lt;wsse:Reference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URI="#X509Token"/&gt;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855903" y="3074488"/>
            <a:ext cx="21797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&lt;/wsse:SecurityTokenReference&gt;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3344090"/>
            <a:ext cx="10065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&lt;/ds:KeyInfo&gt;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613692"/>
            <a:ext cx="112358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&lt;/ds:Signature&gt;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586274" y="3883294"/>
            <a:ext cx="11693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&lt;/wsse:Security&gt;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333566" y="4154419"/>
            <a:ext cx="118334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&lt;/SOAP:Header&gt;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333566" y="4424021"/>
            <a:ext cx="9193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4693623"/>
            <a:ext cx="127196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wsu:Id="msgBody"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336" y="4963224"/>
            <a:ext cx="6503990" cy="8629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xmlns:SOAP="http://schemas.xmlsoap.org/soap/envelope/"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xmlns:wsu="</a:t>
            </a:r>
            <a:r>
              <a:rPr dirty="0" sz="1000">
                <a:solidFill>
                  <a:srgbClr val="800080"/>
                </a:solidFill>
                <a:latin typeface="QCOLLM+MalgunGothic"/>
                <a:cs typeface="QCOLLM+MalgunGothic"/>
              </a:rPr>
              <a:t>http://docs.oasis-open.org/wss/2004/01/oasis-200401-wss-wssecurity-utility-1.0.xsd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"&gt;</a:t>
            </a:r>
          </a:p>
          <a:p>
            <a:pPr marL="506937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&lt;kec:RequestMessage&gt;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776566" y="5770961"/>
            <a:ext cx="6389969" cy="5943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&lt;kec:SubmitID&gt;</a:t>
            </a:r>
            <a:r>
              <a:rPr dirty="0" sz="1000">
                <a:solidFill>
                  <a:srgbClr val="000000"/>
                </a:solidFill>
                <a:latin typeface="Batang"/>
                <a:cs typeface="Batang"/>
              </a:rPr>
              <a:t>12345678-20090325-be3cfa2c0b1e4e4697e8d41f3f0674cb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&lt;/kec:SubmitID&gt;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&lt;kec:TotalCount&gt;100&lt;/kec:TotalCount&gt;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776566" y="6314280"/>
            <a:ext cx="33700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&lt;kec:ReferenceID&gt;0987654321&lt;/kec:ReferenceID&gt;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33566" y="1184229"/>
            <a:ext cx="1916698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270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&lt;/kec:RequestMessage&gt;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&lt;/SOAP:Body&gt;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723432"/>
            <a:ext cx="12897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&lt;/SOAP:Envelope&gt;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2197140"/>
            <a:ext cx="2873415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------=_Part_73_692812332.1203601617726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Content-Type: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application/octet-stream;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Content-ID:</a:t>
            </a:r>
            <a:r>
              <a:rPr dirty="0" sz="10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&lt;payload_001&gt;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3210050"/>
            <a:ext cx="484640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[일괄전송</a:t>
            </a:r>
            <a:r>
              <a:rPr dirty="0" sz="10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시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전자서명된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전자(세금)계산서를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묶어서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암호화한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후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첨부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]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314637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C.2.</a:t>
            </a:r>
            <a:r>
              <a:rPr dirty="0" sz="12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제출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WSDL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680783"/>
            <a:ext cx="27535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51908"/>
            <a:ext cx="80769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&lt;wsdl:definitions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xmlns:wsdl="http://schemas.xmlsoap.org/wsdl/"</a:t>
            </a:r>
            <a:r>
              <a:rPr dirty="0" sz="10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xmlns:mime="http://schemas.xmlsoap.org/wsdl/mime/"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221510"/>
            <a:ext cx="68424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xmlns:soap="http://schemas.xmlsoap.org/wsdl/soap/"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336" y="2491112"/>
            <a:ext cx="74496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xmlns:wsa="http://www.w3.org/2005/08/addressing"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xmlns:rm="http://docs.oasis-open.org/ws-rx/wsrm/200608"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760714"/>
            <a:ext cx="74950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xmlns:tns="http://docs.oasis-open.org/ws-rx/wsrm/200608/wsdl"</a:t>
            </a:r>
            <a:r>
              <a:rPr dirty="0" sz="10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xmlns:kec="http://www.kec.or.kr/standard/Tax/"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3031839"/>
            <a:ext cx="37756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301441"/>
            <a:ext cx="957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&lt;wsdl:types&gt;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571043"/>
            <a:ext cx="79107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&lt;xs:schema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3840645"/>
            <a:ext cx="2669389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name="RequestMessage"&gt;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17071" y="4381372"/>
            <a:ext cx="1050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124009" y="4650974"/>
            <a:ext cx="2168806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139407" y="5191700"/>
            <a:ext cx="2226924" cy="861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630947" y="6000506"/>
            <a:ext cx="12073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124009" y="6271631"/>
            <a:ext cx="1023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24009" y="1184229"/>
            <a:ext cx="3417505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name="TotalCount"&gt;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base="xs:integer"&gt;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646345" y="1994557"/>
            <a:ext cx="2137608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&lt;xs:minInclusive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&lt;xs:maxInclusive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value="100"/&gt;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124009" y="2533761"/>
            <a:ext cx="2249472" cy="862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  <a:p>
            <a:pPr marL="0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124009" y="3344090"/>
            <a:ext cx="2354799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139407" y="3883294"/>
            <a:ext cx="21549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646345" y="4154419"/>
            <a:ext cx="1950316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&lt;xs:minLength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&lt;xs:maxLength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4693623"/>
            <a:ext cx="4000159" cy="19428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2029274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  <a:p>
            <a:pPr marL="1522336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50693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0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name="ResponseMessage"&gt;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6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84229"/>
            <a:ext cx="6313027" cy="4101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  <a:p>
            <a:pPr marL="2030796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  <a:p>
            <a:pPr marL="2537734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name="RefSubmitID"&gt;</a:t>
            </a:r>
          </a:p>
          <a:p>
            <a:pPr marL="3044672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  <a:p>
            <a:pPr marL="3553132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406007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  <a:p>
            <a:pPr marL="3553132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3044672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  <a:p>
            <a:pPr marL="2537734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2030796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1015398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&lt;/xs:schema&gt;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&lt;/wsdl:types&gt;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name="SubmitEtaxInvoiceRequestMessage"&gt;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5234349"/>
            <a:ext cx="4192753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element="kec:RequestMessage"/&gt;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name="attach"/&gt;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5773553"/>
            <a:ext cx="1202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6043155"/>
            <a:ext cx="4976953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name="SubmitEtaxInvoiceResponseMessage"&gt;</a:t>
            </a:r>
          </a:p>
          <a:p>
            <a:pPr marL="50846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element="kec:ResponseMessage"/&gt;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84229"/>
            <a:ext cx="2500135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name="attach"/&gt;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723432"/>
            <a:ext cx="3613371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name="SubmitEtaxInvoicePortType"&gt;</a:t>
            </a:r>
          </a:p>
          <a:p>
            <a:pPr marL="50846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name="SubmitEtaxInvoice"&gt;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2264159"/>
            <a:ext cx="6154082" cy="861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message="kec:SubmitEtaxInvoiceRequestMessage"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wsa:Action="http://www.kec.or.kr/standard/Tax/TaxInvoiceSubmit"/&gt;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message="kec:SubmitEtaxInvoiceResponseMessage"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3074488"/>
            <a:ext cx="460531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wsa:Action="http://www.kec.or.kr/standard/Tax/TaxInvoiceRecvAck"/&gt;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3344090"/>
            <a:ext cx="1811801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3883294"/>
            <a:ext cx="601868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name="SubmitEtaxInvoiceBinding"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type="kec:SubmitEtaxInvoicePortType"&gt;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094734" y="4154419"/>
            <a:ext cx="57859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style="document"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transport="http://schemas.xmlsoap.org/soap/http"/&gt;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4424021"/>
            <a:ext cx="3028642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108610" y="4963224"/>
            <a:ext cx="170324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&lt;mime:multipartRelated&gt;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5234349"/>
            <a:ext cx="9488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17071" y="5503952"/>
            <a:ext cx="3518885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parts="request"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617071" y="6043155"/>
            <a:ext cx="9488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124009" y="6314280"/>
            <a:ext cx="433449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&lt;mime:content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part="attach"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type="application/octet-stream"/&gt;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617071" y="1184229"/>
            <a:ext cx="9989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08610" y="1453830"/>
            <a:ext cx="176092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&lt;/mime:multipartRelated&gt;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1723432"/>
            <a:ext cx="6085181" cy="22124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&lt;/wsdl:input&gt;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&lt;wsdl:output&gt;</a:t>
            </a:r>
          </a:p>
          <a:p>
            <a:pPr marL="50693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&lt;mime:multipartRelated&gt;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parts="response"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101539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&lt;mime:content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part="attach"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type="application/octet-stream"/&gt;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17071" y="3883294"/>
            <a:ext cx="99899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08610" y="4154419"/>
            <a:ext cx="176092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&lt;/mime:multipartRelated&gt;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424021"/>
            <a:ext cx="2200359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&lt;/wsdl:output&gt;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&lt;/wsdl:binding&gt;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5234349"/>
            <a:ext cx="330003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&lt;wsdl:service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name="SubmitEtaxInvoiceService"&gt;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094734" y="5503952"/>
            <a:ext cx="56906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name="SubmitEtaxInvoicePort"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binding="kec:SubmitEtaxInvoiceBinding"&gt;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5706534"/>
            <a:ext cx="521594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&lt;soap:address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location="http://nts.go.kr:8080/Etax/msh?wsdl=eTax-Service"/&gt;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909116"/>
            <a:ext cx="94239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6111698"/>
            <a:ext cx="109161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&lt;/wsdl:service&gt;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336" y="6312757"/>
            <a:ext cx="13031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&lt;/wsdl:definitions&gt;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349650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C.3.</a:t>
            </a:r>
            <a:r>
              <a:rPr dirty="0" sz="12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전송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WSDL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680783"/>
            <a:ext cx="27535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51908"/>
            <a:ext cx="80769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&lt;wsdl:definitions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xmlns:wsdl="http://schemas.xmlsoap.org/wsdl/"</a:t>
            </a:r>
            <a:r>
              <a:rPr dirty="0" sz="10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xmlns:mime="http://schemas.xmlsoap.org/wsdl/mime/"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221510"/>
            <a:ext cx="68424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xmlns:soap="http://schemas.xmlsoap.org/wsdl/soap/"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336" y="2491112"/>
            <a:ext cx="74496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xmlns:wsa="http://www.w3.org/2005/08/addressing"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xmlns:rm="http://docs.oasis-open.org/ws-rx/wsrm/200608"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760714"/>
            <a:ext cx="74950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xmlns:tns="http://docs.oasis-open.org/ws-rx/wsrm/200608/wsdl"</a:t>
            </a:r>
            <a:r>
              <a:rPr dirty="0" sz="10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xmlns:kec="http://www.kec.or.kr/standard/Tax/"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3031839"/>
            <a:ext cx="37756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301441"/>
            <a:ext cx="957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&lt;wsdl:types&gt;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571043"/>
            <a:ext cx="79107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&lt;xs:schema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3840645"/>
            <a:ext cx="2669389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name="RequestMessage"&gt;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17071" y="4381372"/>
            <a:ext cx="1050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124009" y="4650974"/>
            <a:ext cx="2102400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name="ResultID"&gt;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139407" y="5191700"/>
            <a:ext cx="2226924" cy="861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value="40"/&gt;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630947" y="6000506"/>
            <a:ext cx="12073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124009" y="6271631"/>
            <a:ext cx="1023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167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24009" y="1184229"/>
            <a:ext cx="3322619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646345" y="1994557"/>
            <a:ext cx="1950316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&lt;xs:minLength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&lt;xs:maxLength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601672" y="2533761"/>
            <a:ext cx="4000159" cy="16717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2029274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  <a:p>
            <a:pPr marL="1522336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50693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01672" y="4154419"/>
            <a:ext cx="2769069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name="ResponseMessage"&gt;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617071" y="4693623"/>
            <a:ext cx="1050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124009" y="4963224"/>
            <a:ext cx="2316147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name="RefResultID"&gt;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630947" y="5503952"/>
            <a:ext cx="2811653" cy="1132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101539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value="40"/&gt;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0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168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84229"/>
            <a:ext cx="3876067" cy="16717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2030796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1015398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&lt;/xs:schema&gt;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&lt;/wsdl:types&gt;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803363"/>
            <a:ext cx="4777483" cy="862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name="SendResultsRequestMessage"&gt;</a:t>
            </a:r>
          </a:p>
          <a:p>
            <a:pPr marL="50846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element="kec:RequestMessage"/&gt;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name="attach"/&gt;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3613692"/>
            <a:ext cx="1202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86274" y="3883294"/>
            <a:ext cx="376872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name="SendResultsResponseMessage"&gt;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4154419"/>
            <a:ext cx="4976953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element="kec:ResponseMessage"/&gt;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693623"/>
            <a:ext cx="3205493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name="SendResultsPortType"&gt;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586274" y="5234349"/>
            <a:ext cx="9618867" cy="11310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message="kec:SendResultsRequestMessage"</a:t>
            </a:r>
            <a:r>
              <a:rPr dirty="0" sz="1000" spc="1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wsa:Action="http://www.kec.or.kr/standard/Tax/ResultsSubmit"/&gt;</a:t>
            </a:r>
          </a:p>
          <a:p>
            <a:pPr marL="101539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message="kec:SendResultsResponseMessage"</a:t>
            </a:r>
            <a:r>
              <a:rPr dirty="0" sz="10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wsa:Action="http://www.kec.or.kr/standard/Tax/ResultsRecvAck"/&gt;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&lt;/wsdl:portType&gt;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6314280"/>
            <a:ext cx="520463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name="SendResultsBinding"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type="kec:SendResultsPortType"&gt;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169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84229"/>
            <a:ext cx="57859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style="document"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transport="http://schemas.xmlsoap.org/soap/http"/&gt;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094734" y="1453830"/>
            <a:ext cx="2620764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08610" y="1994557"/>
            <a:ext cx="1703242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&lt;mime:multipartRelated&gt;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17071" y="2533761"/>
            <a:ext cx="3518885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parts="request"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617071" y="3074488"/>
            <a:ext cx="9488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617071" y="3344090"/>
            <a:ext cx="4917473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&lt;mime:content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part="attach"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type="application/octet-stream"/&gt;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601672" y="3883294"/>
            <a:ext cx="2343908" cy="5933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&lt;/mime:multipartRelated&gt;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&lt;/wsdl:input&gt;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601672" y="4424021"/>
            <a:ext cx="10382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601672" y="4693623"/>
            <a:ext cx="3618536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parts="response"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&lt;/wsdl:output&gt;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094734" y="5234349"/>
            <a:ext cx="125751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586274" y="5503952"/>
            <a:ext cx="114165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&lt;/wsdl:binding&gt;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586274" y="5773553"/>
            <a:ext cx="289390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&lt;wsdl:service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name="SendResultsService"&gt;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2094734" y="6043155"/>
            <a:ext cx="5420817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name="SendResultsPort"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binding="kec:SendResultsBinding"&gt;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&lt;soap:address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location="http://saupja.co.kr:8080/Etax/msh?wsdl=eTax-Service"/&gt;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170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84229"/>
            <a:ext cx="2032384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&lt;/wsdl:port&gt;</a:t>
            </a:r>
          </a:p>
          <a:p>
            <a:pPr marL="506937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&lt;/wsdl:service&gt;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&lt;/wsdl:definitions&gt;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171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336" y="1179293"/>
            <a:ext cx="3496507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3">
                <a:solidFill>
                  <a:srgbClr val="000000"/>
                </a:solidFill>
                <a:latin typeface="SKSQLF+MalgunGothicBold"/>
                <a:cs typeface="SKSQLF+MalgunGothicBold"/>
              </a:rPr>
              <a:t>C.4.</a:t>
            </a:r>
            <a:r>
              <a:rPr dirty="0" sz="1200" spc="281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17">
                <a:solidFill>
                  <a:srgbClr val="000000"/>
                </a:solidFill>
                <a:latin typeface="SKSQLF+MalgunGothicBold"/>
                <a:cs typeface="SKSQLF+MalgunGothicBold"/>
              </a:rPr>
              <a:t>전자(세금)계산서</a:t>
            </a:r>
            <a:r>
              <a:rPr dirty="0" sz="1200" spc="314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처리결과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요청</a:t>
            </a:r>
            <a:r>
              <a:rPr dirty="0" sz="1200" spc="29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 spc="-37">
                <a:solidFill>
                  <a:srgbClr val="000000"/>
                </a:solidFill>
                <a:latin typeface="SKSQLF+MalgunGothicBold"/>
                <a:cs typeface="SKSQLF+MalgunGothicBold"/>
              </a:rPr>
              <a:t>WSDL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680783"/>
            <a:ext cx="275357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&lt;?xml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version="1.0"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encoding="utf-8"?&gt;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336" y="1951908"/>
            <a:ext cx="807699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&lt;wsdl:definitions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xmlns:wsdl="http://schemas.xmlsoap.org/wsdl/"</a:t>
            </a:r>
            <a:r>
              <a:rPr dirty="0" sz="10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xmlns:mime="http://schemas.xmlsoap.org/wsdl/mime/"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336" y="2221510"/>
            <a:ext cx="6842479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xmlns:soap="http://schemas.xmlsoap.org/wsdl/soap/"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336" y="2491112"/>
            <a:ext cx="744968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xmlns:wsa="http://www.w3.org/2005/08/addressing"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xmlns:rm="http://docs.oasis-open.org/ws-rx/wsrm/200608"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336" y="2760714"/>
            <a:ext cx="74950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xmlns:tns="http://docs.oasis-open.org/ws-rx/wsrm/200608/wsdl"</a:t>
            </a:r>
            <a:r>
              <a:rPr dirty="0" sz="10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xmlns:kec="http://www.kec.or.kr/standard/Tax/"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3031839"/>
            <a:ext cx="37756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586274" y="3301441"/>
            <a:ext cx="957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&lt;wsdl:types&gt;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094734" y="3571043"/>
            <a:ext cx="791073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&lt;xs:schema</a:t>
            </a:r>
            <a:r>
              <a:rPr dirty="0" sz="10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xmlns:xs="http://www.w3.org/2001/XMLSchema"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targetNamespace="http://www.kec.or.kr/standard/Tax/"&gt;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601672" y="3840645"/>
            <a:ext cx="2669389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name="RequestMessage"&gt;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617071" y="4381372"/>
            <a:ext cx="1050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124009" y="4650974"/>
            <a:ext cx="2380663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name="RefSubmitID"&gt;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139407" y="5191700"/>
            <a:ext cx="2226924" cy="861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4630947" y="6000506"/>
            <a:ext cx="1207355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124009" y="6271631"/>
            <a:ext cx="102325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172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01672" y="1184229"/>
            <a:ext cx="2214453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01539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01672" y="1994557"/>
            <a:ext cx="2769069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name="ResponseMessage"&gt;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&lt;xs:complexType&gt;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617071" y="2533761"/>
            <a:ext cx="105055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&lt;xs:sequence&gt;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124009" y="2803363"/>
            <a:ext cx="3394632" cy="19428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name="ResultID"&gt;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&lt;xs:length</a:t>
            </a:r>
            <a:r>
              <a:rPr dirty="0" sz="10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value="40"/&gt;</a:t>
            </a:r>
          </a:p>
          <a:p>
            <a:pPr marL="1015398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50693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124009" y="4693623"/>
            <a:ext cx="2354799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&lt;xs:element</a:t>
            </a:r>
            <a:r>
              <a:rPr dirty="0" sz="10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name="ReferenceID"&gt;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&lt;xs:simpleType&gt;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139407" y="5234349"/>
            <a:ext cx="2154911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&lt;xs:restriction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base="xs:string"&gt;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646345" y="5503952"/>
            <a:ext cx="1950316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&lt;xs:minLength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value="1"/&gt;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&lt;xs:maxLength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value="50"/&gt;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4630947" y="6043155"/>
            <a:ext cx="1666493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846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&lt;/xs:restriction&gt;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&lt;/xs:simpleType&gt;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173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7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84229"/>
            <a:ext cx="3876067" cy="167172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37734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2030796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&lt;/xs:sequence&gt;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&lt;/xs:complexType&gt;</a:t>
            </a:r>
          </a:p>
          <a:p>
            <a:pPr marL="1015398" marR="0">
              <a:lnSpc>
                <a:spcPts val="1036"/>
              </a:lnSpc>
              <a:spcBef>
                <a:spcPts val="109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&lt;/xs:element&gt;</a:t>
            </a:r>
          </a:p>
          <a:p>
            <a:pPr marL="50846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&lt;/xs:schema&gt;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&lt;/wsdl:types&gt;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2803363"/>
            <a:ext cx="4777483" cy="862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name="RequestResultsRequestMessage"&gt;</a:t>
            </a:r>
          </a:p>
          <a:p>
            <a:pPr marL="50846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name="request"</a:t>
            </a:r>
            <a:r>
              <a:rPr dirty="0" sz="10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element="kec:RequestMessage"/&gt;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86274" y="3613692"/>
            <a:ext cx="3968670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&lt;wsdl:message</a:t>
            </a:r>
            <a:r>
              <a:rPr dirty="0" sz="1000" spc="14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name="RequestResultsResponseMessage"&gt;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3883294"/>
            <a:ext cx="4392223" cy="5933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name="response"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element="kec:ResponseMessage"/&gt;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&lt;wsdl:part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name="attach"/&gt;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586274" y="4424021"/>
            <a:ext cx="120255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&lt;/wsdl:message&gt;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86274" y="4693623"/>
            <a:ext cx="3406744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&lt;wsdl:portType</a:t>
            </a:r>
            <a:r>
              <a:rPr dirty="0" sz="10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name="RequestResultsPortType"&gt;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name="RequestResults"&gt;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336" y="5234349"/>
            <a:ext cx="5947600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2336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message="kec:RequestResultsRequestMessage"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wsa:Action="http://www.kec.or.kr/standard/Tax/ResultsReqSubmit"/&gt;</a:t>
            </a:r>
          </a:p>
          <a:p>
            <a:pPr marL="1522336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</a:t>
            </a:r>
            <a:r>
              <a:rPr dirty="0" sz="10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message="kec:RequestResultsResponseMessage"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336" y="6043155"/>
            <a:ext cx="4636263" cy="5933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wsa:Action="http://www.kec.or.kr/standard/Tax/ResultsReqRecvAck"/&gt;</a:t>
            </a:r>
          </a:p>
          <a:p>
            <a:pPr marL="1015398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174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86274" y="1184229"/>
            <a:ext cx="1216453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&lt;/wsdl:portType&gt;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86274" y="1453830"/>
            <a:ext cx="560547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name="RequestResultsBinding"</a:t>
            </a:r>
            <a:r>
              <a:rPr dirty="0" sz="10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type="kec:RequestResultsPortType"&gt;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94734" y="1723432"/>
            <a:ext cx="578592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&lt;soap:binding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style="document"</a:t>
            </a:r>
            <a:r>
              <a:rPr dirty="0" sz="10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transport="http://schemas.xmlsoap.org/soap/http"/&gt;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94734" y="1994557"/>
            <a:ext cx="2822015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&lt;wsdl:operation</a:t>
            </a:r>
            <a:r>
              <a:rPr dirty="0" sz="10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name="RequestResults"&gt;</a:t>
            </a:r>
          </a:p>
          <a:p>
            <a:pPr marL="506938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&lt;wsdl:input&gt;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601672" y="2533761"/>
            <a:ext cx="3518747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parts="request"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&lt;/wsdl:input&gt;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01672" y="3074488"/>
            <a:ext cx="1038294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&lt;wsdl:output&gt;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108610" y="3344090"/>
            <a:ext cx="1703242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&lt;mime:multipartRelated&gt;</a:t>
            </a:r>
          </a:p>
          <a:p>
            <a:pPr marL="50846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617071" y="3883294"/>
            <a:ext cx="3618674" cy="5933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&lt;soap:body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parts="response"</a:t>
            </a:r>
            <a:r>
              <a:rPr dirty="0" sz="10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use="literal"/&gt;</a:t>
            </a:r>
          </a:p>
          <a:p>
            <a:pPr marL="0" marR="0">
              <a:lnSpc>
                <a:spcPts val="1036"/>
              </a:lnSpc>
              <a:spcBef>
                <a:spcPts val="1147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617071" y="4424021"/>
            <a:ext cx="948836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&lt;mime:part&gt;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617071" y="4693623"/>
            <a:ext cx="4917473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&lt;mime:content</a:t>
            </a:r>
            <a:r>
              <a:rPr dirty="0" sz="10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part="attach"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type="application/octet-stream"/&gt;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&lt;/mime:part&gt;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601672" y="5234349"/>
            <a:ext cx="2343908" cy="59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8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&lt;/mime:multipartRelated&gt;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&lt;/wsdl:output&gt;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094734" y="5773553"/>
            <a:ext cx="1257518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&lt;/wsdl:operation&gt;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586274" y="6043155"/>
            <a:ext cx="114165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&lt;/wsdl:binding&gt;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586274" y="6314280"/>
            <a:ext cx="3093412" cy="322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&lt;wsdl:service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name="RequestResultsService"&gt;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175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182" y="971791"/>
            <a:ext cx="9251478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182" y="6656298"/>
            <a:ext cx="9251478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334" y="720470"/>
            <a:ext cx="1049146" cy="18303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16846" y="775563"/>
            <a:ext cx="1240114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094734" y="1184229"/>
            <a:ext cx="5277417" cy="8613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&lt;wsdl:port</a:t>
            </a:r>
            <a:r>
              <a:rPr dirty="0" sz="1000" spc="14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name="RequestResultsPort"</a:t>
            </a:r>
            <a:r>
              <a:rPr dirty="0" sz="10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binding="kec:RequestResultsBinding"&gt;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&lt;soap:address</a:t>
            </a:r>
            <a:r>
              <a:rPr dirty="0" sz="10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location="http://nts.go.kr:9090/Etax/msh?wsdl=eTax-Service"/&gt;</a:t>
            </a:r>
          </a:p>
          <a:p>
            <a:pPr marL="0" marR="0">
              <a:lnSpc>
                <a:spcPts val="1036"/>
              </a:lnSpc>
              <a:spcBef>
                <a:spcPts val="108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&lt;/wsdl:port&gt;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336" y="1994557"/>
            <a:ext cx="1619262" cy="5917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06937" marR="0">
              <a:lnSpc>
                <a:spcPts val="10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&lt;/wsdl:service&gt;</a:t>
            </a:r>
          </a:p>
          <a:p>
            <a:pPr marL="0" marR="0">
              <a:lnSpc>
                <a:spcPts val="1036"/>
              </a:lnSpc>
              <a:spcBef>
                <a:spcPts val="1135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QCOLLM+MalgunGothic"/>
                <a:cs typeface="QCOLLM+MalgunGothic"/>
              </a:rPr>
              <a:t>&lt;/wsdl:definitions&gt;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268805" y="6888971"/>
            <a:ext cx="694202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57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176</a:t>
            </a:r>
            <a:r>
              <a:rPr dirty="0" sz="1000" spc="171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1090801" y="1203755"/>
            <a:ext cx="162641" cy="15917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277923" y="1202687"/>
            <a:ext cx="162997" cy="160239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556341" y="1213373"/>
            <a:ext cx="115058" cy="134235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695702" y="1315432"/>
            <a:ext cx="33081" cy="32176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923769" y="1190375"/>
            <a:ext cx="1066463" cy="4523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61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용어</a:t>
            </a:r>
            <a:r>
              <a:rPr dirty="0" sz="1400" spc="345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400">
                <a:solidFill>
                  <a:srgbClr val="000000"/>
                </a:solidFill>
                <a:latin typeface="SKSQLF+MalgunGothicBold"/>
                <a:cs typeface="SKSQLF+MalgunGothicBold"/>
              </a:rPr>
              <a:t>정의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1537846"/>
            <a:ext cx="125065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D.1.</a:t>
            </a:r>
            <a:r>
              <a:rPr dirty="0" sz="1200" spc="28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용어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목록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79930" y="1806849"/>
            <a:ext cx="6621575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1)</a:t>
            </a:r>
            <a:r>
              <a:rPr dirty="0" sz="11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1">
                <a:solidFill>
                  <a:srgbClr val="000000"/>
                </a:solidFill>
                <a:latin typeface="QCOLLM+MalgunGothic"/>
                <a:cs typeface="QCOLLM+MalgunGothic"/>
              </a:rPr>
              <a:t>전자세금계산서(TaxInvoice)</a:t>
            </a:r>
            <a:r>
              <a:rPr dirty="0" sz="1100" spc="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부가가치세법</a:t>
            </a:r>
            <a:r>
              <a:rPr dirty="0" sz="1100" spc="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제16조</a:t>
            </a:r>
            <a:r>
              <a:rPr dirty="0" sz="1100" spc="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제2항</a:t>
            </a:r>
            <a:r>
              <a:rPr dirty="0" sz="1100" spc="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내지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제3항에</a:t>
            </a:r>
            <a:r>
              <a:rPr dirty="0" sz="1100" spc="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의거하여</a:t>
            </a:r>
            <a:r>
              <a:rPr dirty="0" sz="1100" spc="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</a:p>
          <a:p>
            <a:pPr marL="188873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재화나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용역을</a:t>
            </a:r>
            <a:r>
              <a:rPr dirty="0" sz="11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공급하는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때에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전자적으로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발행하는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079930" y="2329011"/>
            <a:ext cx="6621357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2)</a:t>
            </a:r>
            <a:r>
              <a:rPr dirty="0" sz="11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4">
                <a:solidFill>
                  <a:srgbClr val="000000"/>
                </a:solidFill>
                <a:latin typeface="QCOLLM+MalgunGothic"/>
                <a:cs typeface="QCOLLM+MalgunGothic"/>
              </a:rPr>
              <a:t>전자계산서(Invoice)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소득세법시행령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18">
                <a:solidFill>
                  <a:srgbClr val="000000"/>
                </a:solidFill>
                <a:latin typeface="QCOLLM+MalgunGothic"/>
                <a:cs typeface="QCOLLM+MalgunGothic"/>
              </a:rPr>
              <a:t>제211조에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의거하여</a:t>
            </a:r>
            <a:r>
              <a:rPr dirty="0" sz="11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1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재화나</a:t>
            </a:r>
            <a:r>
              <a:rPr dirty="0" sz="1100" spc="1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용역을</a:t>
            </a:r>
            <a:r>
              <a:rPr dirty="0" sz="1100" spc="1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공급</a:t>
            </a:r>
          </a:p>
          <a:p>
            <a:pPr marL="188873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하는</a:t>
            </a:r>
            <a:r>
              <a:rPr dirty="0" sz="11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때에</a:t>
            </a:r>
            <a:r>
              <a:rPr dirty="0" sz="11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전자적으로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발행하는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79930" y="2852695"/>
            <a:ext cx="6623104" cy="577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3)</a:t>
            </a:r>
            <a:r>
              <a:rPr dirty="0" sz="11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전자(세금)계산서((Tax)Invoice)</a:t>
            </a:r>
            <a:r>
              <a:rPr dirty="0" sz="11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부가가치세법령</a:t>
            </a:r>
            <a:r>
              <a:rPr dirty="0" sz="1100" spc="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소득세법령에</a:t>
            </a:r>
            <a:r>
              <a:rPr dirty="0" sz="1100" spc="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의거하여</a:t>
            </a:r>
            <a:r>
              <a:rPr dirty="0" sz="11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사업자가</a:t>
            </a:r>
            <a:r>
              <a:rPr dirty="0" sz="11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재화나</a:t>
            </a:r>
          </a:p>
          <a:p>
            <a:pPr marL="188873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용역을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공급하는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때에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전자적으로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발행하는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세금계산서</a:t>
            </a:r>
            <a:r>
              <a:rPr dirty="0" sz="1100" spc="16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계산서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9930" y="3374856"/>
            <a:ext cx="6621458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4)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변환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(Transform)</a:t>
            </a:r>
            <a:r>
              <a:rPr dirty="0" sz="11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옥텟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스트림을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처리하여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소스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콘텐트로부터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도출된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콘텐트를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만드는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작업.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전형적인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변환의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예는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정규화,</a:t>
            </a:r>
            <a:r>
              <a:rPr dirty="0" sz="1100" spc="1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XPath,</a:t>
            </a:r>
            <a:r>
              <a:rPr dirty="0" sz="1100" spc="14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XSLT</a:t>
            </a:r>
            <a:r>
              <a:rPr dirty="0" sz="1100" spc="13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등을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포함한다.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9930" y="3897017"/>
            <a:ext cx="6623061" cy="579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5)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무결성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(Integrity)</a:t>
            </a:r>
            <a:r>
              <a:rPr dirty="0" sz="1100" spc="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데이터가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변화하지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않고,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파괴되지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않고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허가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받지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않거나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우연한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방법으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로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잃지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않는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속성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079930" y="4420701"/>
            <a:ext cx="6623025" cy="801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6)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내포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서명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(Signature,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Enveloped)</a:t>
            </a:r>
            <a:r>
              <a:rPr dirty="0" sz="1100" spc="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이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서명은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그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서명을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요소로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포함하는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콘텐트에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</a:p>
          <a:p>
            <a:pPr marL="184304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것이다.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콘텐트는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루트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문서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요소를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제공한다.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명백히,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내포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서명은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SignatureValue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계산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에서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자신을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포함하지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않도록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유의해야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079930" y="5166646"/>
            <a:ext cx="6623025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7)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BASE64</a:t>
            </a:r>
            <a:r>
              <a:rPr dirty="0" sz="11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base64는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바이너리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데이터를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아스키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텍스트로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변환하거나,</a:t>
            </a:r>
            <a:r>
              <a:rPr dirty="0" sz="11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그의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반대로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변환하는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인</a:t>
            </a:r>
          </a:p>
          <a:p>
            <a:pPr marL="184304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코딩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방법으로서,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MIME에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의해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사용되는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방법들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100" spc="-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하나이다.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base64는</a:t>
            </a:r>
            <a:r>
              <a:rPr dirty="0" sz="1100" spc="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4개의</a:t>
            </a:r>
            <a:r>
              <a:rPr dirty="0" sz="1100" spc="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7</a:t>
            </a:r>
            <a:r>
              <a:rPr dirty="0" sz="1100" spc="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비트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아스키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문자로서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표현되도록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원래의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데이터에서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각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  <a:r>
              <a:rPr dirty="0" sz="11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바이트씩을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4개의</a:t>
            </a:r>
            <a:r>
              <a:rPr dirty="0" sz="1100" spc="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6</a:t>
            </a:r>
            <a:r>
              <a:rPr dirty="0" sz="1100" spc="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비트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단위로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나눈다.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이것</a:t>
            </a:r>
          </a:p>
          <a:p>
            <a:pPr marL="184304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은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파일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크기를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대체로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원래보다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약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1/3</a:t>
            </a:r>
            <a:r>
              <a:rPr dirty="0" sz="11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정도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증가시킨다.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9930" y="6134852"/>
            <a:ext cx="6623061" cy="8030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8)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해시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해시알고리듬은</a:t>
            </a:r>
            <a:r>
              <a:rPr dirty="0" sz="1100" spc="1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무결성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인증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등에서</a:t>
            </a:r>
            <a:r>
              <a:rPr dirty="0" sz="1100" spc="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사용할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함수로써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임의의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길이의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비트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열을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고정된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길이의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출력값인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해시코드로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압축시키는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함수이며,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암호학적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응용에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사용되는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대부분의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해시함수는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강한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충돌저항성을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지닐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것이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요구된다.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079930" y="6880797"/>
            <a:ext cx="6623498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9)</a:t>
            </a:r>
            <a:r>
              <a:rPr dirty="0" sz="1100" spc="2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BER</a:t>
            </a:r>
            <a:r>
              <a:rPr dirty="0" sz="11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BER(Basic</a:t>
            </a:r>
            <a:r>
              <a:rPr dirty="0" sz="1100" spc="7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Encoding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Rules)은</a:t>
            </a:r>
            <a:r>
              <a:rPr dirty="0" sz="1100" spc="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ASN.1</a:t>
            </a:r>
            <a:r>
              <a:rPr dirty="0" sz="1100" spc="8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형태의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추상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데이터를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네트워크상에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전송할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는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옥텟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변환하는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기본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방법으로서,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데이터의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형태와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길이에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따라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부호화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방법이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달</a:t>
            </a:r>
          </a:p>
          <a:p>
            <a:pPr marL="184304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라지나,</a:t>
            </a:r>
            <a:r>
              <a:rPr dirty="0" sz="11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모두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식별자,</a:t>
            </a:r>
            <a:r>
              <a:rPr dirty="0" sz="11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길이,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내용,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내용끝을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나타내는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옥텟으로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구성되어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ITU</a:t>
            </a:r>
            <a:r>
              <a:rPr dirty="0" sz="1100" spc="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권고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X.209,</a:t>
            </a:r>
          </a:p>
          <a:p>
            <a:pPr marL="184304" marR="0">
              <a:lnSpc>
                <a:spcPts val="1149"/>
              </a:lnSpc>
              <a:spcBef>
                <a:spcPts val="600"/>
              </a:spcBef>
              <a:spcAft>
                <a:spcPts val="0"/>
              </a:spcAft>
            </a:pP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X.690과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ISO</a:t>
            </a:r>
            <a:r>
              <a:rPr dirty="0" sz="11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8825-1에</a:t>
            </a:r>
            <a:r>
              <a:rPr dirty="0" sz="11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정의되어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있고,</a:t>
            </a:r>
            <a:r>
              <a:rPr dirty="0" sz="1100" spc="1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CAPI(CryptoAPI)에서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사용되는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부호화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방식이다.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079930" y="7850525"/>
            <a:ext cx="6622991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10)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DER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DER(Distinguished</a:t>
            </a:r>
            <a:r>
              <a:rPr dirty="0" sz="1100" spc="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Encoding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Rules)은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한정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형식으로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데이터의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길이가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0~127인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경우에는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짧은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길이를,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128이상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경우에는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긴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형식을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사용하되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그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길이는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최소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옥텟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숫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자로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부호화된다.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디지털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서명과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같이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유일한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옥텟의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부호화가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필요한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응용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프로그램에서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</a:t>
            </a:r>
          </a:p>
          <a:p>
            <a:pPr marL="257416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용된다.</a:t>
            </a:r>
            <a:r>
              <a:rPr dirty="0" sz="1100" spc="1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ITU</a:t>
            </a:r>
            <a:r>
              <a:rPr dirty="0" sz="1100" spc="11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권고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X.509,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X.690과</a:t>
            </a:r>
            <a:r>
              <a:rPr dirty="0" sz="11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ISO</a:t>
            </a:r>
            <a:r>
              <a:rPr dirty="0" sz="1100" spc="10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8825-1에</a:t>
            </a:r>
            <a:r>
              <a:rPr dirty="0" sz="11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정의되어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079930" y="8820253"/>
            <a:ext cx="6621667" cy="801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11)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3DES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Triple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DES(3DES)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또는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Triple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Data</a:t>
            </a:r>
            <a:r>
              <a:rPr dirty="0" sz="1100" spc="12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Encryption</a:t>
            </a:r>
            <a:r>
              <a:rPr dirty="0" sz="11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Algorithm(TDEA)는</a:t>
            </a:r>
            <a:r>
              <a:rPr dirty="0" sz="11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FIPS</a:t>
            </a:r>
            <a:r>
              <a:rPr dirty="0" sz="11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승인된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DES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알고리듬의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개선이다.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3DES는</a:t>
            </a:r>
            <a:r>
              <a:rPr dirty="0" sz="1100" spc="7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NIST</a:t>
            </a:r>
            <a:r>
              <a:rPr dirty="0" sz="1100" spc="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Special</a:t>
            </a:r>
            <a:r>
              <a:rPr dirty="0" sz="11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Publication</a:t>
            </a:r>
            <a:r>
              <a:rPr dirty="0" sz="1100" spc="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800-67에</a:t>
            </a:r>
            <a:r>
              <a:rPr dirty="0" sz="1100" spc="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기술되어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원래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명세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서는</a:t>
            </a:r>
            <a:r>
              <a:rPr dirty="0" sz="1100" spc="11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ANSI</a:t>
            </a:r>
            <a:r>
              <a:rPr dirty="0" sz="11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X9.52이다.</a:t>
            </a:r>
            <a:r>
              <a:rPr dirty="0" sz="11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3DES는</a:t>
            </a:r>
            <a:r>
              <a:rPr dirty="0" sz="11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4">
                <a:solidFill>
                  <a:srgbClr val="000000"/>
                </a:solidFill>
                <a:latin typeface="QCOLLM+MalgunGothic"/>
                <a:cs typeface="QCOLLM+MalgunGothic"/>
              </a:rPr>
              <a:t>암호화-복호화-암호화(EDE)</a:t>
            </a:r>
            <a:r>
              <a:rPr dirty="0" sz="11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모드로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5">
                <a:solidFill>
                  <a:srgbClr val="000000"/>
                </a:solidFill>
                <a:latin typeface="QCOLLM+MalgunGothic"/>
                <a:cs typeface="QCOLLM+MalgunGothic"/>
              </a:rPr>
              <a:t>3개의</a:t>
            </a:r>
            <a:r>
              <a:rPr dirty="0" sz="1100" spc="11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64비트</a:t>
            </a:r>
            <a:r>
              <a:rPr dirty="0" sz="11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3">
                <a:solidFill>
                  <a:srgbClr val="000000"/>
                </a:solidFill>
                <a:latin typeface="QCOLLM+MalgunGothic"/>
                <a:cs typeface="QCOLLM+MalgunGothic"/>
              </a:rPr>
              <a:t>DES</a:t>
            </a:r>
            <a:r>
              <a:rPr dirty="0" sz="11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키(K1,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3705883" y="10013522"/>
            <a:ext cx="696003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177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37347" y="1152245"/>
            <a:ext cx="6325429" cy="801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K2,</a:t>
            </a:r>
            <a:r>
              <a:rPr dirty="0" sz="1100" spc="3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K3)를</a:t>
            </a:r>
            <a:r>
              <a:rPr dirty="0" sz="1100" spc="2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사용한다.</a:t>
            </a:r>
            <a:r>
              <a:rPr dirty="0" sz="1100" spc="3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즉,</a:t>
            </a:r>
            <a:r>
              <a:rPr dirty="0" sz="1100" spc="3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평문은</a:t>
            </a:r>
            <a:r>
              <a:rPr dirty="0" sz="1100" spc="30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9">
                <a:solidFill>
                  <a:srgbClr val="000000"/>
                </a:solidFill>
                <a:latin typeface="QCOLLM+MalgunGothic"/>
                <a:cs typeface="QCOLLM+MalgunGothic"/>
              </a:rPr>
              <a:t>K1으로</a:t>
            </a:r>
            <a:r>
              <a:rPr dirty="0" sz="1100" spc="27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암호화되고,</a:t>
            </a:r>
            <a:r>
              <a:rPr dirty="0" sz="1100" spc="3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K2로</a:t>
            </a:r>
            <a:r>
              <a:rPr dirty="0" sz="1100" spc="2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복호화되고,</a:t>
            </a:r>
            <a:r>
              <a:rPr dirty="0" sz="1100" spc="3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K3로</a:t>
            </a:r>
            <a:r>
              <a:rPr dirty="0" sz="1100" spc="27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암호화된다.</a:t>
            </a:r>
          </a:p>
          <a:p>
            <a:pPr marL="0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DES-EDE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모드라고도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한다.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3DES</a:t>
            </a:r>
            <a:r>
              <a:rPr dirty="0" sz="1100" spc="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키는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3개(K1,</a:t>
            </a:r>
            <a:r>
              <a:rPr dirty="0" sz="11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K2,</a:t>
            </a:r>
            <a:r>
              <a:rPr dirty="0" sz="1100" spc="8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K3)로</a:t>
            </a:r>
            <a:r>
              <a:rPr dirty="0" sz="1100" spc="3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구성된다.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3개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키는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키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묶음으로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참</a:t>
            </a:r>
          </a:p>
          <a:p>
            <a:pPr marL="0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조된다.</a:t>
            </a:r>
            <a:r>
              <a:rPr dirty="0" sz="1100" spc="1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키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묶음은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3</a:t>
            </a:r>
            <a:r>
              <a:rPr dirty="0" sz="1100" spc="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x</a:t>
            </a:r>
            <a:r>
              <a:rPr dirty="0" sz="11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64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=</a:t>
            </a:r>
            <a:r>
              <a:rPr dirty="0" sz="1100" spc="8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6">
                <a:solidFill>
                  <a:srgbClr val="000000"/>
                </a:solidFill>
                <a:latin typeface="QCOLLM+MalgunGothic"/>
                <a:cs typeface="QCOLLM+MalgunGothic"/>
              </a:rPr>
              <a:t>192비트이다.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898190"/>
            <a:ext cx="6623061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12)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SEED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SEED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알고리듬은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국내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표준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알고리듬이며,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키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길이는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1">
                <a:solidFill>
                  <a:srgbClr val="000000"/>
                </a:solidFill>
                <a:latin typeface="QCOLLM+MalgunGothic"/>
                <a:cs typeface="QCOLLM+MalgunGothic"/>
              </a:rPr>
              <a:t>128bit,</a:t>
            </a:r>
            <a:r>
              <a:rPr dirty="0" sz="1100" spc="8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블럭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크기는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128bit이다.</a:t>
            </a:r>
            <a:r>
              <a:rPr dirty="0" sz="11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SEED는</a:t>
            </a:r>
            <a:r>
              <a:rPr dirty="0" sz="1100" spc="1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전자상거래,</a:t>
            </a:r>
            <a:r>
              <a:rPr dirty="0" sz="11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금융,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무선통신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등에서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전송되는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개인정보와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같은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중요한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정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보를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보호하기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위해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1999년</a:t>
            </a:r>
            <a:r>
              <a:rPr dirty="0" sz="1100" spc="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2월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한국정보보호진흥원과</a:t>
            </a:r>
            <a:r>
              <a:rPr dirty="0" sz="11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국내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암호전문가들이</a:t>
            </a:r>
            <a:r>
              <a:rPr dirty="0" sz="1100" spc="9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순수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국내기술</a:t>
            </a:r>
          </a:p>
          <a:p>
            <a:pPr marL="257416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로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개발한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128비트</a:t>
            </a:r>
            <a:r>
              <a:rPr dirty="0" sz="11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블록암호알고리듬이다.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79930" y="2867918"/>
            <a:ext cx="6623061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13)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ARIA</a:t>
            </a:r>
            <a:r>
              <a:rPr dirty="0" sz="1100" spc="7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ARIA는</a:t>
            </a:r>
            <a:r>
              <a:rPr dirty="0" sz="1100" spc="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경량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환경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하드웨어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구현을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위해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최적화된,</a:t>
            </a:r>
            <a:r>
              <a:rPr dirty="0" sz="1100" spc="1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Involutional</a:t>
            </a:r>
            <a:r>
              <a:rPr dirty="0" sz="1100" spc="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SPN</a:t>
            </a:r>
            <a:r>
              <a:rPr dirty="0" sz="1100" spc="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구조를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갖는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범용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블록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알고리듬으로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0">
                <a:solidFill>
                  <a:srgbClr val="000000"/>
                </a:solidFill>
                <a:latin typeface="QCOLLM+MalgunGothic"/>
                <a:cs typeface="QCOLLM+MalgunGothic"/>
              </a:rPr>
              <a:t>128비트의</a:t>
            </a:r>
            <a:r>
              <a:rPr dirty="0" sz="1100" spc="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블록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크기와,</a:t>
            </a:r>
            <a:r>
              <a:rPr dirty="0" sz="1100" spc="11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128/192/256비트의</a:t>
            </a:r>
            <a:r>
              <a:rPr dirty="0" sz="1100" spc="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키를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갖는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국산</a:t>
            </a:r>
            <a:r>
              <a:rPr dirty="0" sz="1100" spc="5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듬이다.</a:t>
            </a:r>
            <a:r>
              <a:rPr dirty="0" sz="1100" spc="2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ARIA라는</a:t>
            </a:r>
            <a:r>
              <a:rPr dirty="0" sz="1100" spc="1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이름은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Academy(학계),</a:t>
            </a:r>
            <a:r>
              <a:rPr dirty="0" sz="1100" spc="2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Research</a:t>
            </a:r>
            <a:r>
              <a:rPr dirty="0" sz="1100" spc="19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4">
                <a:solidFill>
                  <a:srgbClr val="000000"/>
                </a:solidFill>
                <a:latin typeface="QCOLLM+MalgunGothic"/>
                <a:cs typeface="QCOLLM+MalgunGothic"/>
              </a:rPr>
              <a:t>Institute(연구소),</a:t>
            </a:r>
            <a:r>
              <a:rPr dirty="0" sz="1100" spc="2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Agency(정부</a:t>
            </a:r>
            <a:r>
              <a:rPr dirty="0" sz="11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2">
                <a:solidFill>
                  <a:srgbClr val="000000"/>
                </a:solidFill>
                <a:latin typeface="QCOLLM+MalgunGothic"/>
                <a:cs typeface="QCOLLM+MalgunGothic"/>
              </a:rPr>
              <a:t>기관)의</a:t>
            </a:r>
          </a:p>
          <a:p>
            <a:pPr marL="257416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첫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글자를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딴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것이다.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79930" y="3836124"/>
            <a:ext cx="6623025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14)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KCDSA</a:t>
            </a:r>
            <a:r>
              <a:rPr dirty="0" sz="11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KCDSA(Korea</a:t>
            </a:r>
            <a:r>
              <a:rPr dirty="0" sz="1100" spc="10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Certification-based</a:t>
            </a:r>
            <a:r>
              <a:rPr dirty="0" sz="1100" spc="9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Digital</a:t>
            </a:r>
            <a:r>
              <a:rPr dirty="0" sz="11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Signature</a:t>
            </a:r>
            <a:r>
              <a:rPr dirty="0" sz="1100" spc="9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0">
                <a:solidFill>
                  <a:srgbClr val="000000"/>
                </a:solidFill>
                <a:latin typeface="QCOLLM+MalgunGothic"/>
                <a:cs typeface="QCOLLM+MalgunGothic"/>
              </a:rPr>
              <a:t>Algorithm)는</a:t>
            </a:r>
            <a:r>
              <a:rPr dirty="0" sz="1100" spc="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이산대수</a:t>
            </a:r>
            <a:r>
              <a:rPr dirty="0" sz="1100" spc="11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문제의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어려움에</a:t>
            </a:r>
            <a:r>
              <a:rPr dirty="0" sz="1100" spc="3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기반을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둔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100" spc="4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알고리듬으로서,</a:t>
            </a:r>
            <a:r>
              <a:rPr dirty="0" sz="1100" spc="8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한국통신정보보호학회의</a:t>
            </a:r>
            <a:r>
              <a:rPr dirty="0" sz="1100" spc="3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주관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하에</a:t>
            </a:r>
            <a:r>
              <a:rPr dirty="0" sz="1100" spc="3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우리</a:t>
            </a:r>
            <a:r>
              <a:rPr dirty="0" sz="1100" spc="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나라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의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주요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암호학자들이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주축이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되어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1996년</a:t>
            </a:r>
            <a:r>
              <a:rPr dirty="0" sz="1100" spc="3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6">
                <a:solidFill>
                  <a:srgbClr val="000000"/>
                </a:solidFill>
                <a:latin typeface="QCOLLM+MalgunGothic"/>
                <a:cs typeface="QCOLLM+MalgunGothic"/>
              </a:rPr>
              <a:t>11월에</a:t>
            </a:r>
            <a:r>
              <a:rPr dirty="0" sz="1100" spc="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개발하였으며,</a:t>
            </a:r>
            <a:r>
              <a:rPr dirty="0" sz="1100" spc="12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이후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지속적인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수정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보</a:t>
            </a:r>
          </a:p>
          <a:p>
            <a:pPr marL="257416" marR="0">
              <a:lnSpc>
                <a:spcPts val="1149"/>
              </a:lnSpc>
              <a:spcBef>
                <a:spcPts val="60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완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작업을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거쳐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8">
                <a:solidFill>
                  <a:srgbClr val="000000"/>
                </a:solidFill>
                <a:latin typeface="QCOLLM+MalgunGothic"/>
                <a:cs typeface="QCOLLM+MalgunGothic"/>
              </a:rPr>
              <a:t>1998년</a:t>
            </a:r>
            <a:r>
              <a:rPr dirty="0" sz="1100" spc="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10월</a:t>
            </a:r>
            <a:r>
              <a:rPr dirty="0" sz="1100" spc="9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7">
                <a:solidFill>
                  <a:srgbClr val="000000"/>
                </a:solidFill>
                <a:latin typeface="QCOLLM+MalgunGothic"/>
                <a:cs typeface="QCOLLM+MalgunGothic"/>
              </a:rPr>
              <a:t>TTA에서</a:t>
            </a:r>
            <a:r>
              <a:rPr dirty="0" sz="1100" spc="10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단체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표준으로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제정되었다.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79930" y="4805852"/>
            <a:ext cx="6623025" cy="102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15)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UTF-8</a:t>
            </a:r>
            <a:r>
              <a:rPr dirty="0" sz="1100" spc="7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UTF-8은</a:t>
            </a:r>
            <a:r>
              <a:rPr dirty="0" sz="1100" spc="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유니코드를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위한</a:t>
            </a:r>
            <a:r>
              <a:rPr dirty="0" sz="1100" spc="6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가변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길이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인코딩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방식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중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하나로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유니코드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</a:t>
            </a:r>
            <a:r>
              <a:rPr dirty="0" sz="1100" spc="1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를</a:t>
            </a:r>
            <a:r>
              <a:rPr dirty="0" sz="1100" spc="2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나타내기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위해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QCOLLM+MalgunGothic"/>
                <a:cs typeface="QCOLLM+MalgunGothic"/>
              </a:rPr>
              <a:t>1바이트에서</a:t>
            </a:r>
            <a:r>
              <a:rPr dirty="0" sz="1100" spc="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3">
                <a:solidFill>
                  <a:srgbClr val="000000"/>
                </a:solidFill>
                <a:latin typeface="QCOLLM+MalgunGothic"/>
                <a:cs typeface="QCOLLM+MalgunGothic"/>
              </a:rPr>
              <a:t>4바이트까지를</a:t>
            </a:r>
            <a:r>
              <a:rPr dirty="0" sz="1100" spc="9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사용한다.</a:t>
            </a:r>
            <a:r>
              <a:rPr dirty="0" sz="1100" spc="14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예를</a:t>
            </a:r>
            <a:r>
              <a:rPr dirty="0" sz="1100" spc="10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들어서,</a:t>
            </a:r>
            <a:r>
              <a:rPr dirty="0" sz="11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4">
                <a:solidFill>
                  <a:srgbClr val="000000"/>
                </a:solidFill>
                <a:latin typeface="QCOLLM+MalgunGothic"/>
                <a:cs typeface="QCOLLM+MalgunGothic"/>
              </a:rPr>
              <a:t>U+0000부터</a:t>
            </a:r>
            <a:r>
              <a:rPr dirty="0" sz="1100" spc="8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U+007F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범위에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ASCII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문자들은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1">
                <a:solidFill>
                  <a:srgbClr val="000000"/>
                </a:solidFill>
                <a:latin typeface="QCOLLM+MalgunGothic"/>
                <a:cs typeface="QCOLLM+MalgunGothic"/>
              </a:rPr>
              <a:t>UTF-8에서</a:t>
            </a:r>
            <a:r>
              <a:rPr dirty="0" sz="1100" spc="10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QCOLLM+MalgunGothic"/>
                <a:cs typeface="QCOLLM+MalgunGothic"/>
              </a:rPr>
              <a:t>1바이트만으로</a:t>
            </a:r>
            <a:r>
              <a:rPr dirty="0" sz="1100" spc="12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표시된다.</a:t>
            </a:r>
            <a:r>
              <a:rPr dirty="0" sz="1100" spc="1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2">
                <a:solidFill>
                  <a:srgbClr val="000000"/>
                </a:solidFill>
                <a:latin typeface="QCOLLM+MalgunGothic"/>
                <a:cs typeface="QCOLLM+MalgunGothic"/>
              </a:rPr>
              <a:t>4바이트로</a:t>
            </a:r>
            <a:r>
              <a:rPr dirty="0" sz="1100" spc="12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표현되는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</a:t>
            </a:r>
          </a:p>
          <a:p>
            <a:pPr marL="257416" marR="0">
              <a:lnSpc>
                <a:spcPts val="1149"/>
              </a:lnSpc>
              <a:spcBef>
                <a:spcPts val="61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는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모두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기본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다국어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50">
                <a:solidFill>
                  <a:srgbClr val="000000"/>
                </a:solidFill>
                <a:latin typeface="QCOLLM+MalgunGothic"/>
                <a:cs typeface="QCOLLM+MalgunGothic"/>
              </a:rPr>
              <a:t>평면(BMP)</a:t>
            </a:r>
            <a:r>
              <a:rPr dirty="0" sz="11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바깥의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유니코드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문자이며,</a:t>
            </a:r>
            <a:r>
              <a:rPr dirty="0" sz="1100" spc="17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거의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사용되지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않는다.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79930" y="5775580"/>
            <a:ext cx="6623025" cy="801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36">
                <a:solidFill>
                  <a:srgbClr val="000000"/>
                </a:solidFill>
                <a:latin typeface="QCOLLM+MalgunGothic"/>
                <a:cs typeface="QCOLLM+MalgunGothic"/>
              </a:rPr>
              <a:t>16)</a:t>
            </a:r>
            <a:r>
              <a:rPr dirty="0" sz="1100" spc="20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40">
                <a:solidFill>
                  <a:srgbClr val="000000"/>
                </a:solidFill>
                <a:latin typeface="QCOLLM+MalgunGothic"/>
                <a:cs typeface="QCOLLM+MalgunGothic"/>
              </a:rPr>
              <a:t>OID</a:t>
            </a:r>
            <a:r>
              <a:rPr dirty="0" sz="1100" spc="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8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3">
                <a:solidFill>
                  <a:srgbClr val="000000"/>
                </a:solidFill>
                <a:latin typeface="QCOLLM+MalgunGothic"/>
                <a:cs typeface="QCOLLM+MalgunGothic"/>
              </a:rPr>
              <a:t>OID(Object</a:t>
            </a:r>
            <a:r>
              <a:rPr dirty="0" sz="1100" spc="10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Identifiers)는</a:t>
            </a:r>
            <a:r>
              <a:rPr dirty="0" sz="11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숫자로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이루어진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문자열이다.</a:t>
            </a:r>
            <a:r>
              <a:rPr dirty="0" sz="1100" spc="6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OID는</a:t>
            </a:r>
            <a:r>
              <a:rPr dirty="0" sz="1100" spc="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계층적인</a:t>
            </a:r>
            <a:r>
              <a:rPr dirty="0" sz="1100" spc="10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구조를</a:t>
            </a:r>
            <a:r>
              <a:rPr dirty="0" sz="1100" spc="9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가지</a:t>
            </a:r>
          </a:p>
          <a:p>
            <a:pPr marL="257416" marR="0">
              <a:lnSpc>
                <a:spcPts val="1149"/>
              </a:lnSpc>
              <a:spcBef>
                <a:spcPts val="65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며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하위를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구성할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있도록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해준다.</a:t>
            </a:r>
            <a:r>
              <a:rPr dirty="0" sz="1100" spc="18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예를</a:t>
            </a:r>
            <a:r>
              <a:rPr dirty="0" sz="1100" spc="14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들어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"1.2.3"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이란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37">
                <a:solidFill>
                  <a:srgbClr val="000000"/>
                </a:solidFill>
                <a:latin typeface="QCOLLM+MalgunGothic"/>
                <a:cs typeface="QCOLLM+MalgunGothic"/>
              </a:rPr>
              <a:t>OID를</a:t>
            </a:r>
            <a:r>
              <a:rPr dirty="0" sz="1100" spc="9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구성할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있는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기관은</a:t>
            </a:r>
          </a:p>
          <a:p>
            <a:pPr marL="257416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"1.2.3.1",</a:t>
            </a:r>
            <a:r>
              <a:rPr dirty="0" sz="1100" spc="14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7">
                <a:solidFill>
                  <a:srgbClr val="000000"/>
                </a:solidFill>
                <a:latin typeface="QCOLLM+MalgunGothic"/>
                <a:cs typeface="QCOLLM+MalgunGothic"/>
              </a:rPr>
              <a:t>"1.2.3.2"</a:t>
            </a:r>
            <a:r>
              <a:rPr dirty="0" sz="1100" spc="12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등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8">
                <a:solidFill>
                  <a:srgbClr val="000000"/>
                </a:solidFill>
                <a:latin typeface="QCOLLM+MalgunGothic"/>
                <a:cs typeface="QCOLLM+MalgunGothic"/>
              </a:rPr>
              <a:t>"1.2.3"의</a:t>
            </a:r>
            <a:r>
              <a:rPr dirty="0" sz="1100" spc="8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아래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부분에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대한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구성과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정의를</a:t>
            </a:r>
            <a:r>
              <a:rPr dirty="0" sz="1100" spc="12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내릴</a:t>
            </a:r>
            <a:r>
              <a:rPr dirty="0" sz="1100" spc="12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수</a:t>
            </a:r>
            <a:r>
              <a:rPr dirty="0" sz="1100" spc="6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68">
                <a:solidFill>
                  <a:srgbClr val="000000"/>
                </a:solidFill>
                <a:latin typeface="QCOLLM+MalgunGothic"/>
                <a:cs typeface="QCOLLM+MalgunGothic"/>
              </a:rPr>
              <a:t>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705883" y="10013522"/>
            <a:ext cx="696003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178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79930" y="1178574"/>
            <a:ext cx="1250650" cy="387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-38">
                <a:solidFill>
                  <a:srgbClr val="000000"/>
                </a:solidFill>
                <a:latin typeface="SKSQLF+MalgunGothicBold"/>
                <a:cs typeface="SKSQLF+MalgunGothicBold"/>
              </a:rPr>
              <a:t>D.2.</a:t>
            </a:r>
            <a:r>
              <a:rPr dirty="0" sz="1200" spc="288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약어</a:t>
            </a:r>
            <a:r>
              <a:rPr dirty="0" sz="1200" spc="299">
                <a:solidFill>
                  <a:srgbClr val="000000"/>
                </a:solidFill>
                <a:latin typeface="SKSQLF+MalgunGothicBold"/>
                <a:cs typeface="SKSQLF+MalgunGothicBold"/>
              </a:rPr>
              <a:t> </a:t>
            </a:r>
            <a:r>
              <a:rPr dirty="0" sz="1200">
                <a:solidFill>
                  <a:srgbClr val="000000"/>
                </a:solidFill>
                <a:latin typeface="SKSQLF+MalgunGothicBold"/>
                <a:cs typeface="SKSQLF+MalgunGothicBold"/>
              </a:rPr>
              <a:t>목록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79930" y="1443183"/>
            <a:ext cx="6622991" cy="573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6423" marR="0">
              <a:lnSpc>
                <a:spcPts val="1103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여기서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약어</a:t>
            </a:r>
            <a:r>
              <a:rPr dirty="0" sz="1100" spc="18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목록을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기재한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이유는</a:t>
            </a:r>
            <a:r>
              <a:rPr dirty="0" sz="1100" spc="161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본</a:t>
            </a:r>
            <a:r>
              <a:rPr dirty="0" sz="1100" spc="164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지침에서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사용되는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용어를</a:t>
            </a:r>
            <a:r>
              <a:rPr dirty="0" sz="1100" spc="16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간단하고</a:t>
            </a:r>
            <a:r>
              <a:rPr dirty="0" sz="1100" spc="175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이해하기</a:t>
            </a:r>
            <a:r>
              <a:rPr dirty="0" sz="1100" spc="16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쉽</a:t>
            </a:r>
          </a:p>
          <a:p>
            <a:pPr marL="0" marR="0">
              <a:lnSpc>
                <a:spcPts val="1103"/>
              </a:lnSpc>
              <a:spcBef>
                <a:spcPts val="658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게</a:t>
            </a:r>
            <a:r>
              <a:rPr dirty="0" sz="1100" spc="176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하기</a:t>
            </a:r>
            <a:r>
              <a:rPr dirty="0" sz="1100" spc="173">
                <a:solidFill>
                  <a:srgbClr val="000000"/>
                </a:solidFill>
                <a:latin typeface="Batang"/>
                <a:cs typeface="Batang"/>
              </a:rPr>
              <a:t> </a:t>
            </a:r>
            <a:r>
              <a:rPr dirty="0" sz="1100">
                <a:solidFill>
                  <a:srgbClr val="000000"/>
                </a:solidFill>
                <a:latin typeface="Batang"/>
                <a:cs typeface="Batang"/>
              </a:rPr>
              <a:t>위함이다.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06354" y="1969740"/>
            <a:ext cx="395200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CRL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(Certificate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Revocation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List)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인증서폐기목록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06354" y="2268117"/>
            <a:ext cx="5221670" cy="15536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100" spc="16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(Extensible</a:t>
            </a:r>
            <a:r>
              <a:rPr dirty="0" sz="1100" spc="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Markup</a:t>
            </a:r>
            <a:r>
              <a:rPr dirty="0" sz="1100" spc="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Language)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;</a:t>
            </a:r>
            <a:r>
              <a:rPr dirty="0" sz="1100" spc="15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확장성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생성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언어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MEP(Message</a:t>
            </a:r>
            <a:r>
              <a:rPr dirty="0" sz="1100" spc="166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Exchange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Pattern)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메시지</a:t>
            </a:r>
            <a:r>
              <a:rPr dirty="0" sz="11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교환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유형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WS-Addressing(Web</a:t>
            </a:r>
            <a:r>
              <a:rPr dirty="0" sz="11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Services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Addressing):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웹서비스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주소지정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규약</a:t>
            </a:r>
          </a:p>
          <a:p>
            <a:pPr marL="0" marR="0">
              <a:lnSpc>
                <a:spcPts val="1149"/>
              </a:lnSpc>
              <a:spcBef>
                <a:spcPts val="120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WS-Security(Web</a:t>
            </a:r>
            <a:r>
              <a:rPr dirty="0" sz="1100" spc="15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Services</a:t>
            </a:r>
            <a:r>
              <a:rPr dirty="0" sz="1100" spc="15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Security):</a:t>
            </a:r>
            <a:r>
              <a:rPr dirty="0" sz="1100" spc="16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웹서비스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보안규약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VBBPNV+Wingdings-Regular"/>
                <a:cs typeface="VBBPNV+Wingdings-Regular"/>
              </a:rPr>
              <a:t>§</a:t>
            </a:r>
            <a:r>
              <a:rPr dirty="0" sz="1100" spc="51">
                <a:solidFill>
                  <a:srgbClr val="000000"/>
                </a:solidFill>
                <a:latin typeface="VBBPNV+Wingdings-Regular"/>
                <a:cs typeface="VBBPNV+Wingdings-Regular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XML-DSig(XML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Digital</a:t>
            </a:r>
            <a:r>
              <a:rPr dirty="0" sz="1100" spc="17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Signature):</a:t>
            </a:r>
            <a:r>
              <a:rPr dirty="0" sz="1100" spc="16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XML</a:t>
            </a:r>
            <a:r>
              <a:rPr dirty="0" sz="11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전자서명</a:t>
            </a:r>
            <a:r>
              <a:rPr dirty="0" sz="1100" spc="16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규약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705883" y="10013522"/>
            <a:ext cx="696003" cy="316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  <a:r>
              <a:rPr dirty="0" sz="1000" spc="169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179</a:t>
            </a:r>
            <a:r>
              <a:rPr dirty="0" sz="1000" spc="172">
                <a:solidFill>
                  <a:srgbClr val="000000"/>
                </a:solidFill>
                <a:latin typeface="Gulim"/>
                <a:cs typeface="Gulim"/>
              </a:rPr>
              <a:t> </a:t>
            </a:r>
            <a:r>
              <a:rPr dirty="0" sz="1000">
                <a:solidFill>
                  <a:srgbClr val="000000"/>
                </a:solidFill>
                <a:latin typeface="Gulim"/>
                <a:cs typeface="Gulim"/>
              </a:rPr>
              <a:t>-</a:t>
            </a:r>
          </a:p>
        </p:txBody>
      </p:sp>
    </p:spTree>
  </p:cSld>
  <p:clrMapOvr>
    <a:masterClrMapping/>
  </p:clrMapOvr>
</p:sld>
</file>

<file path=ppt/slides/slide18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898677" y="971245"/>
            <a:ext cx="6126492" cy="1905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2" name="object 2"/>
          <p:cNvSpPr/>
          <p:nvPr/>
        </p:nvSpPr>
        <p:spPr>
          <a:xfrm>
            <a:off x="898677" y="9780993"/>
            <a:ext cx="6126492" cy="1905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/>
          <p:nvPr/>
        </p:nvSpPr>
        <p:spPr>
          <a:xfrm>
            <a:off x="1079931" y="720064"/>
            <a:ext cx="1049731" cy="182943"/>
          </a:xfrm>
          <a:prstGeom prst="rect">
            <a:avLst/>
          </a:prstGeom>
          <a:blipFill>
            <a:blip cstate="print" r:embed="rId4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4" name="object 4"/>
          <p:cNvSpPr/>
          <p:nvPr/>
        </p:nvSpPr>
        <p:spPr>
          <a:xfrm>
            <a:off x="3300729" y="7039279"/>
            <a:ext cx="897420" cy="19050"/>
          </a:xfrm>
          <a:prstGeom prst="rect">
            <a:avLst/>
          </a:prstGeom>
          <a:blipFill>
            <a:blip cstate="print" r:embed="rId5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0"/>
            <a:ext cx="19050" cy="19050"/>
          </a:xfrm>
          <a:prstGeom prst="rect">
            <a:avLst/>
          </a:prstGeom>
          <a:blipFill>
            <a:blip cstate="print" r:embed="rId6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538414" y="4915623"/>
            <a:ext cx="4976481" cy="19050"/>
          </a:xfrm>
          <a:prstGeom prst="rect">
            <a:avLst/>
          </a:prstGeom>
          <a:blipFill>
            <a:blip cstate="print" r:embed="rId7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538414" y="7821752"/>
            <a:ext cx="4976481" cy="19050"/>
          </a:xfrm>
          <a:prstGeom prst="rect">
            <a:avLst/>
          </a:prstGeom>
          <a:blipFill>
            <a:blip cstate="print" r:embed="rId8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820049" y="775083"/>
            <a:ext cx="1240702" cy="2904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 spc="-25">
                <a:solidFill>
                  <a:srgbClr val="000000"/>
                </a:solidFill>
                <a:latin typeface="SKSQLF+MalgunGothicBold"/>
                <a:cs typeface="SKSQLF+MalgunGothicBold"/>
              </a:rPr>
              <a:t>KECT200950000001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21252" y="3461629"/>
            <a:ext cx="4747192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본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지침은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한국전자문서표준위원회(이하</a:t>
            </a:r>
            <a:r>
              <a:rPr dirty="0" sz="1100" spc="157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KEC)의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기술규격으로서,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925292" y="3760007"/>
            <a:ext cx="4969433" cy="5793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문서의</a:t>
            </a:r>
            <a:r>
              <a:rPr dirty="0" sz="1100" spc="15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지적재산권은</a:t>
            </a:r>
            <a:r>
              <a:rPr dirty="0" sz="1100" spc="15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KEC가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가지고</a:t>
            </a:r>
            <a:r>
              <a:rPr dirty="0" sz="11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있으며,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문서의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열람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및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사용은</a:t>
            </a:r>
          </a:p>
          <a:p>
            <a:pPr marL="1731849" marR="0">
              <a:lnSpc>
                <a:spcPts val="1149"/>
              </a:lnSpc>
              <a:spcBef>
                <a:spcPts val="662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무료입니다.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225357" y="4283691"/>
            <a:ext cx="4278421" cy="6539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만약</a:t>
            </a:r>
            <a:r>
              <a:rPr dirty="0" sz="11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일부</a:t>
            </a:r>
            <a:r>
              <a:rPr dirty="0" sz="11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내용을</a:t>
            </a:r>
            <a:r>
              <a:rPr dirty="0" sz="11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인용하고자</a:t>
            </a:r>
            <a:r>
              <a:rPr dirty="0" sz="1100" spc="139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할</a:t>
            </a:r>
            <a:r>
              <a:rPr dirty="0" sz="1100" spc="12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경우,</a:t>
            </a:r>
            <a:r>
              <a:rPr dirty="0" sz="1100" spc="161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3">
                <a:solidFill>
                  <a:srgbClr val="000000"/>
                </a:solidFill>
                <a:latin typeface="QCOLLM+MalgunGothic"/>
                <a:cs typeface="QCOLLM+MalgunGothic"/>
              </a:rPr>
              <a:t>한국인터넷진흥원의</a:t>
            </a:r>
          </a:p>
          <a:p>
            <a:pPr marL="181257" marR="0">
              <a:lnSpc>
                <a:spcPts val="1149"/>
              </a:lnSpc>
              <a:spcBef>
                <a:spcPts val="1250"/>
              </a:spcBef>
              <a:spcAft>
                <a:spcPts val="0"/>
              </a:spcAft>
            </a:pPr>
            <a:r>
              <a:rPr dirty="0" sz="1100" spc="-25">
                <a:solidFill>
                  <a:srgbClr val="000000"/>
                </a:solidFill>
                <a:latin typeface="QCOLLM+MalgunGothic"/>
                <a:cs typeface="QCOLLM+MalgunGothic"/>
              </a:rPr>
              <a:t>승인을</a:t>
            </a:r>
            <a:r>
              <a:rPr dirty="0" sz="1100" spc="14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 spc="-20">
                <a:solidFill>
                  <a:srgbClr val="000000"/>
                </a:solidFill>
                <a:latin typeface="QCOLLM+MalgunGothic"/>
                <a:cs typeface="QCOLLM+MalgunGothic"/>
              </a:rPr>
              <a:t>득한</a:t>
            </a:r>
            <a:r>
              <a:rPr dirty="0" sz="1100" spc="138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후</a:t>
            </a:r>
            <a:r>
              <a:rPr dirty="0" sz="1100" spc="144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저작권을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표기하여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주시기</a:t>
            </a:r>
            <a:r>
              <a:rPr dirty="0" sz="1100" spc="152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바랍니다.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572641" y="5402608"/>
            <a:ext cx="1117484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발행인</a:t>
            </a:r>
            <a:r>
              <a:rPr dirty="0" sz="11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백기승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572641" y="5700986"/>
            <a:ext cx="1846660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발행처</a:t>
            </a:r>
            <a:r>
              <a:rPr dirty="0" sz="1100" spc="170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한국인터넷진흥원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572641" y="6000886"/>
            <a:ext cx="3198387" cy="9538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주소</a:t>
            </a:r>
            <a:r>
              <a:rPr dirty="0" sz="1100" spc="26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:</a:t>
            </a:r>
            <a:r>
              <a:rPr dirty="0" sz="1100" spc="22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전라남도</a:t>
            </a:r>
            <a:r>
              <a:rPr dirty="0" sz="1100" spc="267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나주시</a:t>
            </a:r>
            <a:r>
              <a:rPr dirty="0" sz="1100" spc="281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진흥길</a:t>
            </a:r>
            <a:r>
              <a:rPr dirty="0" sz="1100" spc="269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15">
                <a:solidFill>
                  <a:srgbClr val="0000ff"/>
                </a:solidFill>
                <a:latin typeface="SKSQLF+MalgunGothicBold"/>
                <a:cs typeface="SKSQLF+MalgunGothicBold"/>
              </a:rPr>
              <a:t>9(빛가람동)</a:t>
            </a:r>
          </a:p>
          <a:p>
            <a:pPr marL="0" marR="0">
              <a:lnSpc>
                <a:spcPts val="1149"/>
              </a:lnSpc>
              <a:spcBef>
                <a:spcPts val="1261"/>
              </a:spcBef>
              <a:spcAft>
                <a:spcPts val="0"/>
              </a:spcAft>
            </a:pP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전화</a:t>
            </a:r>
            <a:r>
              <a:rPr dirty="0" sz="1100" spc="26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:</a:t>
            </a:r>
            <a:r>
              <a:rPr dirty="0" sz="1100" spc="22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31">
                <a:solidFill>
                  <a:srgbClr val="0000ff"/>
                </a:solidFill>
                <a:latin typeface="SKSQLF+MalgunGothicBold"/>
                <a:cs typeface="SKSQLF+MalgunGothicBold"/>
              </a:rPr>
              <a:t>1644-9126,</a:t>
            </a:r>
            <a:r>
              <a:rPr dirty="0" sz="1100" spc="26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1544-5118</a:t>
            </a:r>
          </a:p>
          <a:p>
            <a:pPr marL="0" marR="0">
              <a:lnSpc>
                <a:spcPts val="1149"/>
              </a:lnSpc>
              <a:spcBef>
                <a:spcPts val="1250"/>
              </a:spcBef>
              <a:spcAft>
                <a:spcPts val="0"/>
              </a:spcAft>
            </a:pP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팩스</a:t>
            </a:r>
            <a:r>
              <a:rPr dirty="0" sz="1100" spc="264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:</a:t>
            </a:r>
            <a:r>
              <a:rPr dirty="0" sz="1100" spc="22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28">
                <a:solidFill>
                  <a:srgbClr val="0000ff"/>
                </a:solidFill>
                <a:latin typeface="SKSQLF+MalgunGothicBold"/>
                <a:cs typeface="SKSQLF+MalgunGothicBold"/>
              </a:rPr>
              <a:t>061-820-2612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572641" y="6899064"/>
            <a:ext cx="1861330" cy="3555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홈페이지</a:t>
            </a:r>
            <a:r>
              <a:rPr dirty="0" sz="1100" spc="155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:</a:t>
            </a:r>
            <a:r>
              <a:rPr dirty="0" sz="1100" spc="163">
                <a:solidFill>
                  <a:srgbClr val="000000"/>
                </a:solidFill>
                <a:latin typeface="QCOLLM+MalgunGothic"/>
                <a:cs typeface="QCOLLM+MalgunGothic"/>
              </a:rPr>
              <a:t> </a:t>
            </a:r>
            <a:r>
              <a:rPr dirty="0" sz="1100">
                <a:solidFill>
                  <a:srgbClr val="000000"/>
                </a:solidFill>
                <a:latin typeface="QCOLLM+MalgunGothic"/>
                <a:cs typeface="QCOLLM+MalgunGothic"/>
              </a:rPr>
              <a:t>www.kisa.or.kr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2587873" y="7198965"/>
            <a:ext cx="3907820" cy="3558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49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spc="-10">
                <a:solidFill>
                  <a:srgbClr val="0000ff"/>
                </a:solidFill>
                <a:latin typeface="SKSQLF+MalgunGothicBold"/>
                <a:cs typeface="SKSQLF+MalgunGothicBold"/>
              </a:rPr>
              <a:t>표준전자(세금)계산서</a:t>
            </a:r>
            <a:r>
              <a:rPr dirty="0" sz="1100" spc="279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인증시스템</a:t>
            </a:r>
            <a:r>
              <a:rPr dirty="0" sz="1100" spc="266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>
                <a:solidFill>
                  <a:srgbClr val="0000ff"/>
                </a:solidFill>
                <a:latin typeface="SKSQLF+MalgunGothicBold"/>
                <a:cs typeface="SKSQLF+MalgunGothicBold"/>
              </a:rPr>
              <a:t>:</a:t>
            </a:r>
            <a:r>
              <a:rPr dirty="0" sz="1100" spc="228">
                <a:solidFill>
                  <a:srgbClr val="0000ff"/>
                </a:solidFill>
                <a:latin typeface="SKSQLF+MalgunGothicBold"/>
                <a:cs typeface="SKSQLF+MalgunGothicBold"/>
              </a:rPr>
              <a:t> </a:t>
            </a:r>
            <a:r>
              <a:rPr dirty="0" sz="1100" spc="-43" u="sng">
                <a:solidFill>
                  <a:srgbClr val="0000ff"/>
                </a:solidFill>
                <a:latin typeface="SKSQLF+MalgunGothicBold"/>
                <a:cs typeface="SKSQLF+MalgunGothicBold"/>
              </a:rPr>
              <a:t>www.taxcerti.or.kr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Administrator</dc:creator>
  <cp:lastModifiedBy>Administrator</cp:lastModifiedBy>
  <cp:revision>1</cp:revision>
  <dcterms:modified xsi:type="dcterms:W3CDTF">2021-01-20T10:45:34+09:00</dcterms:modified>
</cp:coreProperties>
</file>